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55"/>
  </p:notesMasterIdLst>
  <p:sldIdLst>
    <p:sldId id="2361" r:id="rId2"/>
    <p:sldId id="2360" r:id="rId3"/>
    <p:sldId id="2026" r:id="rId4"/>
    <p:sldId id="2355" r:id="rId5"/>
    <p:sldId id="2166" r:id="rId6"/>
    <p:sldId id="2031" r:id="rId7"/>
    <p:sldId id="2168" r:id="rId8"/>
    <p:sldId id="2182" r:id="rId9"/>
    <p:sldId id="2356" r:id="rId10"/>
    <p:sldId id="2032" r:id="rId11"/>
    <p:sldId id="2175" r:id="rId12"/>
    <p:sldId id="2007" r:id="rId13"/>
    <p:sldId id="2039" r:id="rId14"/>
    <p:sldId id="2332" r:id="rId15"/>
    <p:sldId id="1984" r:id="rId16"/>
    <p:sldId id="1930" r:id="rId17"/>
    <p:sldId id="1835" r:id="rId18"/>
    <p:sldId id="2357" r:id="rId19"/>
    <p:sldId id="2082" r:id="rId20"/>
    <p:sldId id="2347" r:id="rId21"/>
    <p:sldId id="2342" r:id="rId22"/>
    <p:sldId id="2183" r:id="rId23"/>
    <p:sldId id="2345" r:id="rId24"/>
    <p:sldId id="2003" r:id="rId25"/>
    <p:sldId id="2038" r:id="rId26"/>
    <p:sldId id="2033" r:id="rId27"/>
    <p:sldId id="2334" r:id="rId28"/>
    <p:sldId id="2339" r:id="rId29"/>
    <p:sldId id="2340" r:id="rId30"/>
    <p:sldId id="2124" r:id="rId31"/>
    <p:sldId id="1994" r:id="rId32"/>
    <p:sldId id="1995" r:id="rId33"/>
    <p:sldId id="1996" r:id="rId34"/>
    <p:sldId id="1997" r:id="rId35"/>
    <p:sldId id="1998" r:id="rId36"/>
    <p:sldId id="1999" r:id="rId37"/>
    <p:sldId id="2000" r:id="rId38"/>
    <p:sldId id="2001" r:id="rId39"/>
    <p:sldId id="2115" r:id="rId40"/>
    <p:sldId id="2116" r:id="rId41"/>
    <p:sldId id="2118" r:id="rId42"/>
    <p:sldId id="2117" r:id="rId43"/>
    <p:sldId id="2120" r:id="rId44"/>
    <p:sldId id="2119" r:id="rId45"/>
    <p:sldId id="2121" r:id="rId46"/>
    <p:sldId id="2122" r:id="rId47"/>
    <p:sldId id="2123" r:id="rId48"/>
    <p:sldId id="2358" r:id="rId49"/>
    <p:sldId id="2359" r:id="rId50"/>
    <p:sldId id="2104" r:id="rId51"/>
    <p:sldId id="2106" r:id="rId52"/>
    <p:sldId id="2107" r:id="rId53"/>
    <p:sldId id="1688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FF"/>
    <a:srgbClr val="CCFF66"/>
    <a:srgbClr val="FF5050"/>
    <a:srgbClr val="CC00FF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9987" autoAdjust="0"/>
    <p:restoredTop sz="94901" autoAdjust="0"/>
  </p:normalViewPr>
  <p:slideViewPr>
    <p:cSldViewPr snapToGrid="0">
      <p:cViewPr varScale="1">
        <p:scale>
          <a:sx n="93" d="100"/>
          <a:sy n="93" d="100"/>
        </p:scale>
        <p:origin x="102" y="19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61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32150-F52B-4562-9C2C-4746EC7F37A6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D9E01-D78D-4A8A-8DC7-C97840D7B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613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CC52FF-FADD-4DA8-B61C-C853EA8789E7}"/>
              </a:ext>
            </a:extLst>
          </p:cNvPr>
          <p:cNvSpPr/>
          <p:nvPr userDrawn="1"/>
        </p:nvSpPr>
        <p:spPr>
          <a:xfrm>
            <a:off x="0" y="0"/>
            <a:ext cx="12192000" cy="70485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0877" y="2235200"/>
            <a:ext cx="9144000" cy="2387600"/>
          </a:xfrm>
          <a:prstGeom prst="rect">
            <a:avLst/>
          </a:prstGeom>
        </p:spPr>
        <p:txBody>
          <a:bodyPr anchor="ctr"/>
          <a:lstStyle>
            <a:lvl1pPr algn="ctr">
              <a:defRPr sz="6000">
                <a:solidFill>
                  <a:srgbClr val="C00000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718151" y="6419959"/>
            <a:ext cx="2297264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A95318F-66C1-4CB0-BE75-1634CC849565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49765BB-16AE-4D07-8558-8BBBB7ED3496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06DBE34-4665-483D-B77D-6DE65D85A8E0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래픽 10">
            <a:extLst>
              <a:ext uri="{FF2B5EF4-FFF2-40B4-BE49-F238E27FC236}">
                <a16:creationId xmlns:a16="http://schemas.microsoft.com/office/drawing/2014/main" id="{D72A1650-633A-404D-A1E5-19BD7D71F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614" y="6470288"/>
            <a:ext cx="1704230" cy="27262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09AFE2BD-B819-4989-A1CC-DE049995A6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9930" y="23812"/>
            <a:ext cx="1340393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76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788056" y="6419959"/>
            <a:ext cx="2146852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34DECA5-6CD8-44AF-ACED-5DC73A540B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77B18E7-4B33-4C56-AD37-080DE2EB610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89614" y="844331"/>
            <a:ext cx="11545294" cy="5301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4AA0D58-5765-4440-B19D-7BE1243AA52B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AD4A219-E332-44F9-B66D-D498608EBD2B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EF85B90-E116-466E-96BA-0AA2ABD9A537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래픽 14">
            <a:extLst>
              <a:ext uri="{FF2B5EF4-FFF2-40B4-BE49-F238E27FC236}">
                <a16:creationId xmlns:a16="http://schemas.microsoft.com/office/drawing/2014/main" id="{A17B7064-3B66-4315-91E4-5CDAA51103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614" y="6470288"/>
            <a:ext cx="1704230" cy="27262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F399D38-B908-49F8-B2F1-2C7B42E6211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9930" y="23812"/>
            <a:ext cx="1340393" cy="657225"/>
          </a:xfrm>
          <a:prstGeom prst="rect">
            <a:avLst/>
          </a:prstGeom>
        </p:spPr>
      </p:pic>
      <p:sp>
        <p:nvSpPr>
          <p:cNvPr id="7" name="제목 개체 틀 1">
            <a:extLst>
              <a:ext uri="{FF2B5EF4-FFF2-40B4-BE49-F238E27FC236}">
                <a16:creationId xmlns:a16="http://schemas.microsoft.com/office/drawing/2014/main" id="{128EEC53-C4C4-48E3-B119-413D6C8F7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615" y="0"/>
            <a:ext cx="10090204" cy="704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27654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718151" y="6419959"/>
            <a:ext cx="2297264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34DECA5-6CD8-44AF-ACED-5DC73A540B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9B6715E-9154-42F4-A3A1-3A97D717583D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1A27302-6492-4CD2-8630-3D4F8D470E32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200CDAB-0C7B-4C74-AFC5-A841EE3ACAD4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래픽 11">
            <a:extLst>
              <a:ext uri="{FF2B5EF4-FFF2-40B4-BE49-F238E27FC236}">
                <a16:creationId xmlns:a16="http://schemas.microsoft.com/office/drawing/2014/main" id="{062F1060-C653-4406-A9EA-E4F0C76C12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614" y="6470288"/>
            <a:ext cx="1704230" cy="272628"/>
          </a:xfrm>
          <a:prstGeom prst="rect">
            <a:avLst/>
          </a:prstGeom>
        </p:spPr>
      </p:pic>
      <p:sp>
        <p:nvSpPr>
          <p:cNvPr id="16" name="제목 개체 틀 1">
            <a:extLst>
              <a:ext uri="{FF2B5EF4-FFF2-40B4-BE49-F238E27FC236}">
                <a16:creationId xmlns:a16="http://schemas.microsoft.com/office/drawing/2014/main" id="{58BB90F2-927F-4D3D-B30A-9F695F4CA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53" y="11905"/>
            <a:ext cx="10204900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046877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1">
            <a:extLst>
              <a:ext uri="{FF2B5EF4-FFF2-40B4-BE49-F238E27FC236}">
                <a16:creationId xmlns:a16="http://schemas.microsoft.com/office/drawing/2014/main" id="{F3FB7D25-C691-4DFF-8CA9-EE17111D5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53" y="11905"/>
            <a:ext cx="10204900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056420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400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005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372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08425F3-86A7-4CAA-B7E4-B80B26E02DC8}"/>
              </a:ext>
            </a:extLst>
          </p:cNvPr>
          <p:cNvSpPr/>
          <p:nvPr userDrawn="1"/>
        </p:nvSpPr>
        <p:spPr>
          <a:xfrm>
            <a:off x="0" y="-1"/>
            <a:ext cx="12192000" cy="70485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353" y="881948"/>
            <a:ext cx="11545294" cy="5301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C951EA-CFC1-46B5-BD63-13A84B623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53" y="11905"/>
            <a:ext cx="10204900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6086C469-508A-447A-9417-1B1EF856EA4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89930" y="23812"/>
            <a:ext cx="1340393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361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4" r:id="rId3"/>
    <p:sldLayoutId id="2147483675" r:id="rId4"/>
    <p:sldLayoutId id="2147483676" r:id="rId5"/>
    <p:sldLayoutId id="2147483677" r:id="rId6"/>
  </p:sldLayoutIdLst>
  <p:hf hdr="0" ftr="0" dt="0"/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나눔스퀘어라운드 Bold" panose="020B0600000101010101" pitchFamily="50" charset="-127"/>
          <a:ea typeface="나눔스퀘어라운드 Bold" panose="020B0600000101010101" pitchFamily="50" charset="-127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1" hangingPunct="1">
        <a:lnSpc>
          <a:spcPct val="90000"/>
        </a:lnSpc>
        <a:spcBef>
          <a:spcPts val="1000"/>
        </a:spcBef>
        <a:buSzPct val="70000"/>
        <a:buFont typeface="Wingdings" panose="05000000000000000000" pitchFamily="2" charset="2"/>
        <a:buChar char="v"/>
        <a:defRPr sz="2400" kern="1200">
          <a:solidFill>
            <a:srgbClr val="0070C0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Arial" panose="020B0604020202020204" pitchFamily="34" charset="0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20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Arial" panose="020B0604020202020204" pitchFamily="34" charset="0"/>
        </a:defRPr>
      </a:lvl2pPr>
      <a:lvl3pPr marL="1200150" indent="-28575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C00000"/>
          </a:solidFill>
          <a:latin typeface="나눔스퀘어" panose="020B0600000101010101" pitchFamily="50" charset="-127"/>
          <a:ea typeface="나눔스퀘어" panose="020B0600000101010101" pitchFamily="50" charset="-127"/>
          <a:cs typeface="Arial" panose="020B0604020202020204" pitchFamily="34" charset="0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n.wikipedia.org/wiki/Multiplicity_(mathematics)" TargetMode="External"/><Relationship Id="rId4" Type="http://schemas.openxmlformats.org/officeDocument/2006/relationships/hyperlink" Target="https://en.wikipedia.org/wiki/Multiset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장난감, 방, 남자이(가) 표시된 사진&#10;&#10;자동 생성된 설명">
            <a:extLst>
              <a:ext uri="{FF2B5EF4-FFF2-40B4-BE49-F238E27FC236}">
                <a16:creationId xmlns:a16="http://schemas.microsoft.com/office/drawing/2014/main" id="{CBD0BBEC-B0B7-4A66-AF67-610725829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694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296C5D6-A6A9-4E06-A520-3E066D3E0210}"/>
              </a:ext>
            </a:extLst>
          </p:cNvPr>
          <p:cNvSpPr/>
          <p:nvPr/>
        </p:nvSpPr>
        <p:spPr>
          <a:xfrm>
            <a:off x="8323086" y="6220395"/>
            <a:ext cx="1891543" cy="276999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Hongsuk Yi (</a:t>
            </a:r>
            <a:r>
              <a:rPr kumimoji="1" lang="ko-KR" altLang="en-US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이홍석</a:t>
            </a:r>
            <a:r>
              <a:rPr kumimoji="1" lang="en-US" altLang="ko-KR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kumimoji="1" lang="ko-KR" altLang="en-US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9635ED-FCF3-4851-9978-77FE797545C0}"/>
              </a:ext>
            </a:extLst>
          </p:cNvPr>
          <p:cNvSpPr/>
          <p:nvPr/>
        </p:nvSpPr>
        <p:spPr>
          <a:xfrm>
            <a:off x="1034676" y="1331220"/>
            <a:ext cx="10122647" cy="5539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fontAlgn="base"/>
            <a:r>
              <a:rPr lang="en-US" altLang="ko-KR" sz="3600" b="1">
                <a:solidFill>
                  <a:srgbClr val="C00000"/>
                </a:solidFill>
              </a:rPr>
              <a:t>Lec 10: Introduction to Long-Short</a:t>
            </a:r>
            <a:r>
              <a:rPr lang="ko-KR" altLang="en-US" sz="3600" b="1">
                <a:solidFill>
                  <a:srgbClr val="C00000"/>
                </a:solidFill>
              </a:rPr>
              <a:t> </a:t>
            </a:r>
            <a:r>
              <a:rPr lang="en-US" altLang="ko-KR" sz="3600" b="1">
                <a:solidFill>
                  <a:srgbClr val="C00000"/>
                </a:solidFill>
              </a:rPr>
              <a:t>Term</a:t>
            </a:r>
            <a:r>
              <a:rPr lang="ko-KR" altLang="en-US" sz="3600" b="1">
                <a:solidFill>
                  <a:srgbClr val="C00000"/>
                </a:solidFill>
              </a:rPr>
              <a:t> </a:t>
            </a:r>
            <a:r>
              <a:rPr lang="en-US" altLang="ko-KR" sz="3600" b="1">
                <a:solidFill>
                  <a:srgbClr val="C00000"/>
                </a:solidFill>
              </a:rPr>
              <a:t>Memory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BCAED6A-2B8B-41D1-9DE6-37B95FD871E0}"/>
              </a:ext>
            </a:extLst>
          </p:cNvPr>
          <p:cNvSpPr/>
          <p:nvPr/>
        </p:nvSpPr>
        <p:spPr>
          <a:xfrm>
            <a:off x="3278595" y="238812"/>
            <a:ext cx="71198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rgbClr val="0070C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Deep Learning based Text Processing</a:t>
            </a:r>
            <a:endParaRPr lang="ko-KR" altLang="en-US" sz="3200" dirty="0">
              <a:solidFill>
                <a:srgbClr val="0070C0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D8E700-1E13-42C8-A466-1AC8885FF6D4}"/>
              </a:ext>
            </a:extLst>
          </p:cNvPr>
          <p:cNvSpPr/>
          <p:nvPr/>
        </p:nvSpPr>
        <p:spPr>
          <a:xfrm>
            <a:off x="8323086" y="5844870"/>
            <a:ext cx="1590979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hsyi@kisti.re.kr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881659-B932-49A5-BF76-A320D9AAB8C6}"/>
              </a:ext>
            </a:extLst>
          </p:cNvPr>
          <p:cNvSpPr/>
          <p:nvPr/>
        </p:nvSpPr>
        <p:spPr>
          <a:xfrm>
            <a:off x="2113555" y="438913"/>
            <a:ext cx="730969" cy="453394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2022</a:t>
            </a:r>
            <a:endParaRPr kumimoji="1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983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6A3AD4E-C66F-4C28-B523-F681DF149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AD77A0-6ADA-4A88-B54D-0E4172DE756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lvl="1"/>
            <a:r>
              <a:rPr lang="en-US" altLang="ko-KR"/>
              <a:t>To train an RNN the trick is to unroll it through time and then simply use regular backpropagation. 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B28ED82-F206-401D-9C2F-1548DEC55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backpropagation through time</a:t>
            </a:r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7C5978-CEE3-487E-B2BC-9E561C4720E1}"/>
              </a:ext>
            </a:extLst>
          </p:cNvPr>
          <p:cNvGrpSpPr/>
          <p:nvPr/>
        </p:nvGrpSpPr>
        <p:grpSpPr>
          <a:xfrm>
            <a:off x="337795" y="1588118"/>
            <a:ext cx="11207348" cy="4392557"/>
            <a:chOff x="337795" y="1588118"/>
            <a:chExt cx="11207348" cy="439255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796A4EB-D0DC-4853-98F6-408C62122375}"/>
                </a:ext>
              </a:extLst>
            </p:cNvPr>
            <p:cNvGrpSpPr/>
            <p:nvPr/>
          </p:nvGrpSpPr>
          <p:grpSpPr>
            <a:xfrm>
              <a:off x="337795" y="1588118"/>
              <a:ext cx="7480469" cy="4392557"/>
              <a:chOff x="1841370" y="1621112"/>
              <a:chExt cx="7480469" cy="4392557"/>
            </a:xfrm>
          </p:grpSpPr>
          <p:pic>
            <p:nvPicPr>
              <p:cNvPr id="6" name="내용 개체 틀 2">
                <a:extLst>
                  <a:ext uri="{FF2B5EF4-FFF2-40B4-BE49-F238E27FC236}">
                    <a16:creationId xmlns:a16="http://schemas.microsoft.com/office/drawing/2014/main" id="{EE21B510-91B0-4183-9375-243EE3BF14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70161" y="1831103"/>
                <a:ext cx="6451678" cy="4182566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CE4FF377-3A00-4B9E-A56C-8B2F84D63E6E}"/>
                  </a:ext>
                </a:extLst>
              </p:cNvPr>
              <p:cNvSpPr/>
              <p:nvPr/>
            </p:nvSpPr>
            <p:spPr>
              <a:xfrm>
                <a:off x="1841370" y="1621112"/>
                <a:ext cx="6096000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spAutoFit/>
              </a:bodyPr>
              <a:lstStyle/>
              <a:p>
                <a:pPr lvl="1" algn="ctr"/>
                <a:r>
                  <a:rPr lang="en-US" altLang="ko-KR" sz="2400">
                    <a:solidFill>
                      <a:srgbClr val="FF0000"/>
                    </a:solidFill>
                  </a:rPr>
                  <a:t>Backpropagation through time (BPTT)</a:t>
                </a:r>
              </a:p>
            </p:txBody>
          </p:sp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0956445-8617-42B7-9BF4-7AB68E143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6230" y="3051729"/>
              <a:ext cx="4008913" cy="1675325"/>
            </a:xfrm>
            <a:prstGeom prst="rect">
              <a:avLst/>
            </a:prstGeom>
          </p:spPr>
        </p:pic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085E8314-A821-45EE-B484-77A705C5F57F}"/>
                </a:ext>
              </a:extLst>
            </p:cNvPr>
            <p:cNvCxnSpPr>
              <a:cxnSpLocks/>
              <a:stCxn id="14" idx="3"/>
              <a:endCxn id="9" idx="0"/>
            </p:cNvCxnSpPr>
            <p:nvPr/>
          </p:nvCxnSpPr>
          <p:spPr>
            <a:xfrm>
              <a:off x="7993930" y="2125595"/>
              <a:ext cx="1546757" cy="926134"/>
            </a:xfrm>
            <a:prstGeom prst="bentConnector2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9EA7E9B-EBE4-4152-A2D7-F3317BF3CE9B}"/>
                </a:ext>
              </a:extLst>
            </p:cNvPr>
            <p:cNvSpPr/>
            <p:nvPr/>
          </p:nvSpPr>
          <p:spPr>
            <a:xfrm>
              <a:off x="6301819" y="1588118"/>
              <a:ext cx="1692111" cy="1074954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9092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3D9A19C-9AA0-49D7-BEB5-65E501C72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C7F8B8-F972-4445-8AAB-3BD84AC31E7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/>
              <a:t>simple RNNs suffer from the problem of </a:t>
            </a:r>
            <a:r>
              <a:rPr lang="en-US" altLang="ko-KR">
                <a:solidFill>
                  <a:srgbClr val="FF0000"/>
                </a:solidFill>
              </a:rPr>
              <a:t>vanishing gradients </a:t>
            </a:r>
            <a:r>
              <a:rPr lang="en-US" altLang="ko-KR"/>
              <a:t>(Hochreiter, 1998)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AE66925-39FE-4C8B-8B56-2457028FB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simple RNNs have a drawback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3290D4-4B2D-4E9E-8531-D385B36F11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396"/>
          <a:stretch/>
        </p:blipFill>
        <p:spPr>
          <a:xfrm>
            <a:off x="1700784" y="2261595"/>
            <a:ext cx="9661174" cy="30144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B2D0DF-C77F-46C4-83CA-2D7D2DF27062}"/>
              </a:ext>
            </a:extLst>
          </p:cNvPr>
          <p:cNvSpPr txBox="1"/>
          <p:nvPr/>
        </p:nvSpPr>
        <p:spPr>
          <a:xfrm>
            <a:off x="1706482" y="5791046"/>
            <a:ext cx="8779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image borrowed from </a:t>
            </a:r>
            <a:r>
              <a:rPr lang="en-US" altLang="ko-KR" sz="1600">
                <a:solidFill>
                  <a:srgbClr val="00B0F0"/>
                </a:solidFill>
              </a:rPr>
              <a:t>Richard Johansson</a:t>
            </a:r>
            <a:r>
              <a:rPr lang="en-US" altLang="ko-KR" sz="1600"/>
              <a:t> (</a:t>
            </a:r>
            <a:r>
              <a:rPr lang="en-US" altLang="ko-KR" sz="1600" i="1"/>
              <a:t>Chalmers Technical University and University of Gothenburg)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2019875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EA2115D-D942-4F4B-86F7-99C2B7B89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ABEE0FC-B7B7-4890-9A1B-97D330234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Solutions to the vanishing/exploding gradient problems</a:t>
            </a:r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F7A5E9-0C04-411A-94BC-067D71C11FA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/>
              <a:t>Truncated backpropagation through time (TBPTT)</a:t>
            </a:r>
          </a:p>
          <a:p>
            <a:pPr lvl="1"/>
            <a:r>
              <a:rPr lang="en-US" altLang="ko-KR"/>
              <a:t>simply limits the number of time steps the signal can backpropagate after each forward pass.</a:t>
            </a:r>
          </a:p>
          <a:p>
            <a:pPr lvl="2"/>
            <a:r>
              <a:rPr lang="en-US" altLang="ko-KR"/>
              <a:t>E.g., even if the sequence has 100 elements/steps, we may only backpropagate through 20 or so </a:t>
            </a:r>
          </a:p>
          <a:p>
            <a:r>
              <a:rPr lang="en-US" altLang="ko-KR"/>
              <a:t>Long short-term memory (LSTM) </a:t>
            </a:r>
          </a:p>
          <a:p>
            <a:pPr lvl="1"/>
            <a:r>
              <a:rPr lang="en-US" altLang="ko-KR"/>
              <a:t>uses a memory cell for modeling long-range dependencies and avoid vanishing gradient problems</a:t>
            </a:r>
          </a:p>
          <a:p>
            <a:r>
              <a:rPr lang="en-US" altLang="ko-KR"/>
              <a:t>Gradient Clipping</a:t>
            </a:r>
          </a:p>
          <a:p>
            <a:pPr lvl="1"/>
            <a:r>
              <a:rPr lang="en-US" altLang="ko-KR"/>
              <a:t>set a max value for gradients if they grow to large </a:t>
            </a:r>
          </a:p>
          <a:p>
            <a:pPr lvl="2"/>
            <a:r>
              <a:rPr lang="en-US" altLang="ko-KR"/>
              <a:t>solves only exploding gradient problem)</a:t>
            </a:r>
          </a:p>
        </p:txBody>
      </p:sp>
    </p:spTree>
    <p:extLst>
      <p:ext uri="{BB962C8B-B14F-4D97-AF65-F5344CB8AC3E}">
        <p14:creationId xmlns:p14="http://schemas.microsoft.com/office/powerpoint/2010/main" val="3508856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A958949-82E7-4942-93BE-DEE9F71FB8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5400"/>
              <a:t>Long-Short Term Memory</a:t>
            </a:r>
            <a:br>
              <a:rPr lang="en-US" altLang="ko-KR" sz="5400"/>
            </a:br>
            <a:r>
              <a:rPr lang="en-US" altLang="ko-KR" sz="5400"/>
              <a:t>(</a:t>
            </a:r>
            <a:r>
              <a:rPr lang="ko-KR" altLang="en-US" sz="5400"/>
              <a:t>장단기 메모리</a:t>
            </a:r>
            <a:r>
              <a:rPr lang="en-US" altLang="ko-KR" sz="5400"/>
              <a:t>)</a:t>
            </a:r>
            <a:endParaRPr lang="ko-KR" altLang="en-US" sz="54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50579B-78F9-4A78-9111-7D9A2158F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986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DED31BD-5F7C-43F2-AECB-6A60906FFC6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/>
          <a:srcRect r="52610"/>
          <a:stretch/>
        </p:blipFill>
        <p:spPr>
          <a:xfrm>
            <a:off x="826172" y="1137180"/>
            <a:ext cx="4735644" cy="458363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120FE21-D280-46CA-95BB-BF89060ED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LSTM Tasks  and Usage Over Time : 2022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41AACD-0BAF-4590-9128-EC2FA7BE900C}"/>
              </a:ext>
            </a:extLst>
          </p:cNvPr>
          <p:cNvSpPr/>
          <p:nvPr/>
        </p:nvSpPr>
        <p:spPr>
          <a:xfrm>
            <a:off x="3569613" y="5769185"/>
            <a:ext cx="5625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&lt;source&gt; </a:t>
            </a:r>
            <a:r>
              <a:rPr lang="ko-KR" altLang="en-US"/>
              <a:t>https://paperswithcode.com/method/lstm</a:t>
            </a:r>
          </a:p>
        </p:txBody>
      </p:sp>
      <p:pic>
        <p:nvPicPr>
          <p:cNvPr id="6" name="내용 개체 틀 3">
            <a:extLst>
              <a:ext uri="{FF2B5EF4-FFF2-40B4-BE49-F238E27FC236}">
                <a16:creationId xmlns:a16="http://schemas.microsoft.com/office/drawing/2014/main" id="{97DDC6DE-F7F8-4A12-BF83-EC6B982C5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77971"/>
            <a:ext cx="5003016" cy="25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45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2212A5B-F6F3-45D1-8835-737992A66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F25029B-2BC6-49E4-A4A3-848962267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Long-short term memory (LSTM)</a:t>
            </a:r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130435A-D9A5-4ABF-9478-C70459F9BCA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1899446" y="1284883"/>
            <a:ext cx="9239051" cy="455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59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AF38E9-700C-4616-B2F2-967BCDB49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0F449F-CD4E-4697-9554-D571B56621A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/>
              <a:t>Cell state </a:t>
            </a:r>
          </a:p>
          <a:p>
            <a:pPr lvl="1"/>
            <a:r>
              <a:rPr lang="en-US" altLang="ko-KR"/>
              <a:t>Gates control the flow of information to/from the memory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BE86EB-4D8D-446A-AE50-AF615B689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Cell states and Gates</a:t>
            </a:r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6BB18C8-13EA-4ED0-A554-D71211F00FE3}"/>
              </a:ext>
            </a:extLst>
          </p:cNvPr>
          <p:cNvGrpSpPr/>
          <p:nvPr/>
        </p:nvGrpSpPr>
        <p:grpSpPr>
          <a:xfrm>
            <a:off x="3153410" y="1907352"/>
            <a:ext cx="4562613" cy="3422041"/>
            <a:chOff x="1203960" y="2262761"/>
            <a:chExt cx="4562613" cy="3422041"/>
          </a:xfrm>
        </p:grpSpPr>
        <p:pic>
          <p:nvPicPr>
            <p:cNvPr id="5122" name="Picture 2" descr="Long Short-Term Memory: From Zero to Hero with PyTorch">
              <a:extLst>
                <a:ext uri="{FF2B5EF4-FFF2-40B4-BE49-F238E27FC236}">
                  <a16:creationId xmlns:a16="http://schemas.microsoft.com/office/drawing/2014/main" id="{AD77111A-6185-4740-A949-840C6FB078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3960" y="2762679"/>
              <a:ext cx="4562613" cy="2922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46EEFE0-5D59-49CD-8350-9ACD093C1F64}"/>
                </a:ext>
              </a:extLst>
            </p:cNvPr>
            <p:cNvSpPr txBox="1"/>
            <p:nvPr/>
          </p:nvSpPr>
          <p:spPr>
            <a:xfrm>
              <a:off x="1512209" y="4581745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ko-KR" alt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B5780D-7085-4A17-B318-AF1B760C0F6E}"/>
                </a:ext>
              </a:extLst>
            </p:cNvPr>
            <p:cNvSpPr txBox="1"/>
            <p:nvPr/>
          </p:nvSpPr>
          <p:spPr>
            <a:xfrm>
              <a:off x="1203960" y="2844225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ko-KR" alt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C98D77-EA31-4109-BE59-A9A395357391}"/>
                </a:ext>
              </a:extLst>
            </p:cNvPr>
            <p:cNvSpPr txBox="1"/>
            <p:nvPr/>
          </p:nvSpPr>
          <p:spPr>
            <a:xfrm>
              <a:off x="4883466" y="2697238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  <a:endParaRPr lang="ko-KR" alt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3B0490-0E4D-4500-B901-952D5D658E3F}"/>
                </a:ext>
              </a:extLst>
            </p:cNvPr>
            <p:cNvSpPr txBox="1"/>
            <p:nvPr/>
          </p:nvSpPr>
          <p:spPr>
            <a:xfrm>
              <a:off x="3308719" y="2262761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endParaRPr lang="ko-KR" alt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5343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37FF60-297F-473B-A193-D23B14AF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7DA1B4-0ECF-4EBF-9F00-56911BE1D21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/>
              <a:t>Forget Gate </a:t>
            </a:r>
          </a:p>
          <a:p>
            <a:pPr lvl="1"/>
            <a:r>
              <a:rPr lang="en-US" altLang="ko-KR"/>
              <a:t>whether we should keep the information from the previous timestamp or forget it</a:t>
            </a:r>
          </a:p>
          <a:p>
            <a:r>
              <a:rPr lang="en-US" altLang="ko-KR"/>
              <a:t>Input Gate</a:t>
            </a:r>
          </a:p>
          <a:p>
            <a:pPr lvl="1"/>
            <a:r>
              <a:rPr lang="en-US" altLang="ko-KR"/>
              <a:t>Decide how much this unit adds to the current state </a:t>
            </a:r>
          </a:p>
          <a:p>
            <a:r>
              <a:rPr lang="en-US" altLang="ko-KR"/>
              <a:t>New information: Memory Upgate</a:t>
            </a:r>
          </a:p>
          <a:p>
            <a:pPr lvl="1"/>
            <a:r>
              <a:rPr lang="en-US" altLang="ko-KR"/>
              <a:t>The cell state vector aggregates the two components (old memory via the forget gate and new memory via the input gate)</a:t>
            </a:r>
            <a:endParaRPr lang="ko-KR" altLang="en-US"/>
          </a:p>
          <a:p>
            <a:r>
              <a:rPr lang="en-US" altLang="ko-KR"/>
              <a:t>Output Gate </a:t>
            </a:r>
          </a:p>
          <a:p>
            <a:pPr lvl="1"/>
            <a:r>
              <a:rPr lang="en-US" altLang="ko-KR"/>
              <a:t>Decide what part of the current cell state makes it to the output</a:t>
            </a:r>
          </a:p>
          <a:p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89130B-9D98-40F6-9811-95D2FF49A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Understanding the roles played by gates in LSTM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270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3D9A19C-9AA0-49D7-BEB5-65E501C72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C7F8B8-F972-4445-8AAB-3BD84AC31E7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>
                <a:solidFill>
                  <a:srgbClr val="FF0000"/>
                </a:solidFill>
              </a:rPr>
              <a:t>gating</a:t>
            </a:r>
            <a:r>
              <a:rPr lang="en-US" altLang="ko-KR"/>
              <a:t> architectures allow information flow to be controlled more carefully</a:t>
            </a:r>
          </a:p>
          <a:p>
            <a:pPr lvl="1"/>
            <a:r>
              <a:rPr lang="en-US" altLang="ko-KR"/>
              <a:t>should we copy the previous state, or replace it?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AE66925-39FE-4C8B-8B56-2457028FB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gating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6203B4-EA38-4D96-8FCA-BB63CDBC8C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06"/>
          <a:stretch/>
        </p:blipFill>
        <p:spPr>
          <a:xfrm>
            <a:off x="1718595" y="2497870"/>
            <a:ext cx="7954023" cy="3376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22A66C-2071-4336-A4BF-BA424DAE25F9}"/>
              </a:ext>
            </a:extLst>
          </p:cNvPr>
          <p:cNvSpPr txBox="1"/>
          <p:nvPr/>
        </p:nvSpPr>
        <p:spPr>
          <a:xfrm>
            <a:off x="1700784" y="5944460"/>
            <a:ext cx="8779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image borrowed from </a:t>
            </a:r>
            <a:r>
              <a:rPr lang="en-US" altLang="ko-KR" sz="1600">
                <a:solidFill>
                  <a:srgbClr val="00B0F0"/>
                </a:solidFill>
              </a:rPr>
              <a:t>Richard Johansson</a:t>
            </a:r>
            <a:r>
              <a:rPr lang="en-US" altLang="ko-KR" sz="1600"/>
              <a:t> (</a:t>
            </a:r>
            <a:r>
              <a:rPr lang="en-US" altLang="ko-KR" sz="1600" i="1"/>
              <a:t>Chalmers Technical University and University of Gothenburg)</a:t>
            </a:r>
            <a:endParaRPr lang="ko-KR" altLang="en-US" sz="160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A64EC9E-4569-40BD-BC23-6F43C7660A2B}"/>
              </a:ext>
            </a:extLst>
          </p:cNvPr>
          <p:cNvGrpSpPr/>
          <p:nvPr/>
        </p:nvGrpSpPr>
        <p:grpSpPr>
          <a:xfrm>
            <a:off x="1985126" y="1557359"/>
            <a:ext cx="6771328" cy="1110935"/>
            <a:chOff x="-1408127" y="2656369"/>
            <a:chExt cx="6771328" cy="111093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F1B77DF-FA4B-4544-B92D-EAFAF8A7D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747" y="2656369"/>
              <a:ext cx="5068454" cy="983581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3861BD6-BD0A-4FCC-8B51-AC3918240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408127" y="2783723"/>
              <a:ext cx="1580007" cy="9835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755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56D7B4-B93C-483E-90B8-CCFF9BD25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2655876-F843-4620-857E-1E4D6650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LSTM : Cell state and hidden state 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CAE9AE-9C62-4614-929C-C33F44512D8C}"/>
              </a:ext>
            </a:extLst>
          </p:cNvPr>
          <p:cNvSpPr txBox="1"/>
          <p:nvPr/>
        </p:nvSpPr>
        <p:spPr>
          <a:xfrm>
            <a:off x="9340850" y="3181350"/>
            <a:ext cx="1154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S: Sigmoid</a:t>
            </a:r>
          </a:p>
          <a:p>
            <a:r>
              <a:rPr lang="en-US" altLang="ko-KR"/>
              <a:t>T: tanh</a:t>
            </a:r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E027CE3-908F-433C-BAB0-04AC12B3CD5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/>
              <a:t>Gates are controlled by a concatenation of the output from the previous time step and the current input and </a:t>
            </a:r>
            <a:r>
              <a:rPr lang="en-US" altLang="ko-KR">
                <a:solidFill>
                  <a:srgbClr val="FF0000"/>
                </a:solidFill>
              </a:rPr>
              <a:t>optionally the cell state vector.</a:t>
            </a:r>
            <a:endParaRPr lang="ko-KR" altLang="en-US">
              <a:solidFill>
                <a:srgbClr val="FF0000"/>
              </a:solidFill>
            </a:endParaRPr>
          </a:p>
          <a:p>
            <a:endParaRPr lang="ko-KR" altLang="en-US"/>
          </a:p>
        </p:txBody>
      </p:sp>
      <p:pic>
        <p:nvPicPr>
          <p:cNvPr id="8" name="Picture 2" descr="LSTM workings">
            <a:extLst>
              <a:ext uri="{FF2B5EF4-FFF2-40B4-BE49-F238E27FC236}">
                <a16:creationId xmlns:a16="http://schemas.microsoft.com/office/drawing/2014/main" id="{C3A559F7-7DF2-4AF4-A55C-A312E03D6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71327" y="1906218"/>
            <a:ext cx="6543207" cy="433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87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A0E0A5-D156-41DC-94AE-02956D4F6D7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fontAlgn="base" latinLnBrk="0"/>
            <a:r>
              <a:rPr lang="en-US" altLang="ko-KR" b="1">
                <a:solidFill>
                  <a:schemeClr val="bg1">
                    <a:lumMod val="75000"/>
                  </a:schemeClr>
                </a:solidFill>
              </a:rPr>
              <a:t>Introduction to Recurrent Neural Network </a:t>
            </a:r>
          </a:p>
          <a:p>
            <a:pPr lvl="1" fontAlgn="base" latinLnBrk="0"/>
            <a:r>
              <a:rPr lang="en-US" altLang="ko-KR">
                <a:solidFill>
                  <a:schemeClr val="bg1">
                    <a:lumMod val="75000"/>
                  </a:schemeClr>
                </a:solidFill>
              </a:rPr>
              <a:t>Simple RNN, BPTT, Memory Cell </a:t>
            </a:r>
          </a:p>
          <a:p>
            <a:pPr lvl="1" fontAlgn="base" latinLnBrk="0"/>
            <a:r>
              <a:rPr lang="en-US" altLang="ko-KR">
                <a:solidFill>
                  <a:schemeClr val="bg1">
                    <a:lumMod val="75000"/>
                  </a:schemeClr>
                </a:solidFill>
              </a:rPr>
              <a:t>Code: Implementing an RNN with Keras</a:t>
            </a:r>
            <a:endParaRPr lang="en-US" altLang="ko-KR" sz="1200">
              <a:solidFill>
                <a:schemeClr val="bg1">
                  <a:lumMod val="75000"/>
                </a:schemeClr>
              </a:solidFill>
            </a:endParaRPr>
          </a:p>
          <a:p>
            <a:pPr fontAlgn="base" latinLnBrk="0"/>
            <a:r>
              <a:rPr lang="en-US" altLang="ko-KR" b="1">
                <a:solidFill>
                  <a:srgbClr val="C00000"/>
                </a:solidFill>
              </a:rPr>
              <a:t>Introduction to Long-Short Term Memroy </a:t>
            </a:r>
          </a:p>
          <a:p>
            <a:pPr lvl="1" fontAlgn="base" latinLnBrk="0"/>
            <a:r>
              <a:rPr lang="en-US" altLang="ko-KR">
                <a:solidFill>
                  <a:srgbClr val="C00000"/>
                </a:solidFill>
              </a:rPr>
              <a:t>Cell state, LSTM, and GRU, and Applications </a:t>
            </a:r>
          </a:p>
          <a:p>
            <a:pPr lvl="1" fontAlgn="base" latinLnBrk="0"/>
            <a:r>
              <a:rPr lang="en-US" altLang="ko-KR">
                <a:solidFill>
                  <a:srgbClr val="C00000"/>
                </a:solidFill>
              </a:rPr>
              <a:t>A Visual Guide to Recurrent Layers in Keras</a:t>
            </a:r>
          </a:p>
          <a:p>
            <a:pPr lvl="1" fontAlgn="base" latinLnBrk="0"/>
            <a:r>
              <a:rPr lang="en-US" altLang="ko-KR">
                <a:solidFill>
                  <a:srgbClr val="C00000"/>
                </a:solidFill>
              </a:rPr>
              <a:t>Code: A simple LSTM layers</a:t>
            </a:r>
          </a:p>
          <a:p>
            <a:pPr fontAlgn="base" latinLnBrk="0"/>
            <a:r>
              <a:rPr lang="en-US" altLang="ko-KR" b="1">
                <a:solidFill>
                  <a:schemeClr val="bg1">
                    <a:lumMod val="75000"/>
                  </a:schemeClr>
                </a:solidFill>
              </a:rPr>
              <a:t>Text generation with RNN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lvl="1" fontAlgn="base" latinLnBrk="0"/>
            <a:r>
              <a:rPr lang="en-US" altLang="ko-KR">
                <a:solidFill>
                  <a:schemeClr val="bg1">
                    <a:lumMod val="75000"/>
                  </a:schemeClr>
                </a:solidFill>
              </a:rPr>
              <a:t>Tokenizer, Character-Level Language model </a:t>
            </a:r>
          </a:p>
          <a:p>
            <a:pPr lvl="1" fontAlgn="base" latinLnBrk="0"/>
            <a:r>
              <a:rPr lang="en-US" altLang="ko-KR">
                <a:solidFill>
                  <a:schemeClr val="bg1">
                    <a:lumMod val="75000"/>
                  </a:schemeClr>
                </a:solidFill>
              </a:rPr>
              <a:t>Code: Alice’s Adventures in Wonderland</a:t>
            </a:r>
            <a:endParaRPr lang="en-US" altLang="ko-KR" sz="1200">
              <a:solidFill>
                <a:schemeClr val="bg1">
                  <a:lumMod val="75000"/>
                </a:schemeClr>
              </a:solidFill>
            </a:endParaRPr>
          </a:p>
          <a:p>
            <a:pPr fontAlgn="base" latinLnBrk="0"/>
            <a:r>
              <a:rPr lang="en-US" altLang="ko-KR" b="1">
                <a:solidFill>
                  <a:schemeClr val="bg1">
                    <a:lumMod val="75000"/>
                  </a:schemeClr>
                </a:solidFill>
              </a:rPr>
              <a:t>Sequence to Sequence Learning model with RNN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lvl="1" fontAlgn="base" latinLnBrk="0"/>
            <a:r>
              <a:rPr lang="en-US" altLang="ko-KR">
                <a:solidFill>
                  <a:schemeClr val="bg1">
                    <a:lumMod val="75000"/>
                  </a:schemeClr>
                </a:solidFill>
              </a:rPr>
              <a:t>Introduction to Seq2Seq and Attention model</a:t>
            </a:r>
          </a:p>
          <a:p>
            <a:pPr lvl="1" fontAlgn="base" latinLnBrk="0"/>
            <a:r>
              <a:rPr lang="en-US" altLang="ko-KR">
                <a:solidFill>
                  <a:schemeClr val="bg1">
                    <a:lumMod val="75000"/>
                  </a:schemeClr>
                </a:solidFill>
              </a:rPr>
              <a:t>Code: Character-Level Neural Machine Translation</a:t>
            </a:r>
            <a:endParaRPr lang="en-US" altLang="ko-KR" sz="1200">
              <a:solidFill>
                <a:schemeClr val="bg1">
                  <a:lumMod val="75000"/>
                </a:schemeClr>
              </a:solidFill>
            </a:endParaRPr>
          </a:p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0E56329-582B-4467-A7D3-6AB0D88C9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Overview of Course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95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D62CDB9-49E4-4448-9CE0-D0A3FF3E7B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0"/>
              <a:t>Gated Recurrent Units</a:t>
            </a:r>
            <a:br>
              <a:rPr lang="en-US" altLang="ko-KR" b="0"/>
            </a:br>
            <a:r>
              <a:rPr lang="en-US" altLang="ko-KR" b="0"/>
              <a:t>(GRU)</a:t>
            </a:r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DDB2392-0D13-4E87-8675-14392D5BB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114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8FC7153-8F17-4A2B-B253-D2F7FCD87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AEA060-C21F-4669-A595-B754223132F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/>
              <a:t>Just like LSTM, GRU uses gates to control the flow of information.</a:t>
            </a:r>
          </a:p>
          <a:p>
            <a:pPr lvl="1"/>
            <a:r>
              <a:rPr lang="en-US" altLang="ko-KR">
                <a:solidFill>
                  <a:srgbClr val="000000"/>
                </a:solidFill>
                <a:latin typeface="noto"/>
              </a:rPr>
              <a:t>GRU simplifies the architecture of LSTM, which was similar in performance to LSTM and was complex</a:t>
            </a: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EAF5D09-7F40-4F12-B97A-1CC6A03A4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0"/>
              <a:t>Gated Recurrent Units (</a:t>
            </a:r>
            <a:r>
              <a:rPr lang="en-US" altLang="ko-KR"/>
              <a:t>GRU,</a:t>
            </a:r>
            <a:r>
              <a:rPr lang="ko-KR" altLang="en-US"/>
              <a:t> 게이트 순환 유닛</a:t>
            </a:r>
            <a:r>
              <a:rPr lang="en-US" altLang="ko-KR"/>
              <a:t>) </a:t>
            </a:r>
            <a:endParaRPr lang="ko-KR" altLang="en-US"/>
          </a:p>
        </p:txBody>
      </p:sp>
      <p:pic>
        <p:nvPicPr>
          <p:cNvPr id="6" name="Picture 2" descr="Structure of a GRU cell.">
            <a:extLst>
              <a:ext uri="{FF2B5EF4-FFF2-40B4-BE49-F238E27FC236}">
                <a16:creationId xmlns:a16="http://schemas.microsoft.com/office/drawing/2014/main" id="{99810CD3-6A54-436F-8D3D-A59DFE45F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07641" y="1997868"/>
            <a:ext cx="4688359" cy="369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8356D75-FC5A-43D5-BAF3-5250F05B1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508" y="2684761"/>
            <a:ext cx="3676650" cy="12954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B911319-244C-4034-9BD5-A7661BEE974C}"/>
              </a:ext>
            </a:extLst>
          </p:cNvPr>
          <p:cNvSpPr/>
          <p:nvPr/>
        </p:nvSpPr>
        <p:spPr>
          <a:xfrm>
            <a:off x="1605699" y="5729016"/>
            <a:ext cx="89806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/>
              <a:t>source: </a:t>
            </a:r>
            <a:r>
              <a:rPr lang="ko-KR" altLang="en-US"/>
              <a:t>https://www.researchgate.net/figure/Structure-of-a-GRU-cell_fig1_334385520</a:t>
            </a:r>
          </a:p>
        </p:txBody>
      </p:sp>
    </p:spTree>
    <p:extLst>
      <p:ext uri="{BB962C8B-B14F-4D97-AF65-F5344CB8AC3E}">
        <p14:creationId xmlns:p14="http://schemas.microsoft.com/office/powerpoint/2010/main" val="290886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3D9A19C-9AA0-49D7-BEB5-65E501C72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C7F8B8-F972-4445-8AAB-3BD84AC31E7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/>
              <a:t>Even with gated RNNs, it can be hard to cram the useful information into </a:t>
            </a:r>
            <a:r>
              <a:rPr lang="en-US" altLang="ko-KR">
                <a:solidFill>
                  <a:srgbClr val="FF0000"/>
                </a:solidFill>
              </a:rPr>
              <a:t>the last state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AE66925-39FE-4C8B-8B56-2457028FB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limitations of RNNs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38E23D-4E0E-4808-AB2F-E2C3455C33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3"/>
          <a:stretch/>
        </p:blipFill>
        <p:spPr>
          <a:xfrm>
            <a:off x="907509" y="2119679"/>
            <a:ext cx="10449339" cy="3096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4AC17C-E42D-4F6F-9C75-77CE7BBAB6CC}"/>
              </a:ext>
            </a:extLst>
          </p:cNvPr>
          <p:cNvSpPr txBox="1"/>
          <p:nvPr/>
        </p:nvSpPr>
        <p:spPr>
          <a:xfrm>
            <a:off x="1706482" y="5791046"/>
            <a:ext cx="8779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image borrowed from </a:t>
            </a:r>
            <a:r>
              <a:rPr lang="en-US" altLang="ko-KR" sz="1600">
                <a:solidFill>
                  <a:srgbClr val="00B0F0"/>
                </a:solidFill>
              </a:rPr>
              <a:t>Richard Johansson</a:t>
            </a:r>
            <a:r>
              <a:rPr lang="en-US" altLang="ko-KR" sz="1600"/>
              <a:t> (</a:t>
            </a:r>
            <a:r>
              <a:rPr lang="en-US" altLang="ko-KR" sz="1600" i="1"/>
              <a:t>Chalmers Technical University and University of Gothenburg)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667582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8C987340-D4DA-432F-B99B-85B997F3CB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 Simple </a:t>
            </a:r>
            <a:r>
              <a:rPr lang="en-US" altLang="ko-KR" b="0"/>
              <a:t>LSTM layer</a:t>
            </a:r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91EF9C3-B1BC-4522-9123-BEA16D472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567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A6794C6-13BE-411A-85AD-2653332CD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39D02EE-659E-4898-BEA7-25C685CC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RNN Sliding window size and horizon</a:t>
            </a:r>
            <a:endParaRPr lang="ko-KR" altLang="en-US"/>
          </a:p>
        </p:txBody>
      </p:sp>
      <p:sp>
        <p:nvSpPr>
          <p:cNvPr id="13" name="AutoShape 2" descr="9.4. Recurrent Neural Networks — Dive into Deep Learning 1.0.0-alpha1.post0  documentation">
            <a:extLst>
              <a:ext uri="{FF2B5EF4-FFF2-40B4-BE49-F238E27FC236}">
                <a16:creationId xmlns:a16="http://schemas.microsoft.com/office/drawing/2014/main" id="{0FC224D4-CD39-45AE-94D3-F7B998B6EF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4" descr="9.4. Recurrent Neural Networks — Dive into Deep Learning 1.0.0-alpha1.post0  documentation">
            <a:extLst>
              <a:ext uri="{FF2B5EF4-FFF2-40B4-BE49-F238E27FC236}">
                <a16:creationId xmlns:a16="http://schemas.microsoft.com/office/drawing/2014/main" id="{5BDC3051-24A7-462A-A9F9-594558B793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6" descr="9.4. Recurrent Neural Networks — Dive into Deep Learning 1.0.0-alpha1.post0  documentation">
            <a:extLst>
              <a:ext uri="{FF2B5EF4-FFF2-40B4-BE49-F238E27FC236}">
                <a16:creationId xmlns:a16="http://schemas.microsoft.com/office/drawing/2014/main" id="{854C118F-6AA2-4B42-8A1A-A6AD206EA2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178" name="Picture 10" descr="Sliding window scheme for training LSTM network.">
            <a:extLst>
              <a:ext uri="{FF2B5EF4-FFF2-40B4-BE49-F238E27FC236}">
                <a16:creationId xmlns:a16="http://schemas.microsoft.com/office/drawing/2014/main" id="{9AE2C335-5325-453D-BFD1-D03A8B3E9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253" y="1195387"/>
            <a:ext cx="5334000" cy="44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F3C5B0-E867-45DF-9741-84FE5F536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523036"/>
            <a:ext cx="3428287" cy="221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96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2BEC5C2-73B6-4A14-BAD6-2C26BAFFA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C8505-28D9-4D37-B3B1-1D36BA8E96D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/>
              <a:t>A model : prediction one hour into the future, given six hours of history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1C98413-35AF-452A-B3D8-110B4FAAA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Data windowing</a:t>
            </a:r>
            <a:endParaRPr lang="ko-KR" altLang="en-US"/>
          </a:p>
        </p:txBody>
      </p:sp>
      <p:pic>
        <p:nvPicPr>
          <p:cNvPr id="5" name="Picture 2" descr="One prediction one hour into the future.">
            <a:extLst>
              <a:ext uri="{FF2B5EF4-FFF2-40B4-BE49-F238E27FC236}">
                <a16:creationId xmlns:a16="http://schemas.microsoft.com/office/drawing/2014/main" id="{C02EFA9E-F629-4119-968C-E86123ABF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89838" y="2128771"/>
            <a:ext cx="5622736" cy="350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697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7D48E65-6855-4571-A887-A89BC38B3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64799E2-949A-4096-AA3B-249313B25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Many-to-One RNN Data Structure </a:t>
            </a:r>
            <a:endParaRPr lang="ko-KR" altLang="en-US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2245FFCB-CC90-41AB-A382-F123D498AD45}"/>
              </a:ext>
            </a:extLst>
          </p:cNvPr>
          <p:cNvSpPr/>
          <p:nvPr/>
        </p:nvSpPr>
        <p:spPr>
          <a:xfrm>
            <a:off x="1094064" y="2641887"/>
            <a:ext cx="313201" cy="3717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AF34AF0-982D-4EB2-8C7B-72F15423F865}"/>
              </a:ext>
            </a:extLst>
          </p:cNvPr>
          <p:cNvSpPr/>
          <p:nvPr/>
        </p:nvSpPr>
        <p:spPr>
          <a:xfrm>
            <a:off x="1400780" y="2641887"/>
            <a:ext cx="313201" cy="3717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D0C584C3-6AEA-4E90-B8CA-CF6F6315F2FF}"/>
              </a:ext>
            </a:extLst>
          </p:cNvPr>
          <p:cNvSpPr/>
          <p:nvPr/>
        </p:nvSpPr>
        <p:spPr>
          <a:xfrm>
            <a:off x="1707497" y="2641887"/>
            <a:ext cx="313201" cy="3717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37A861D-46FA-4282-852A-2D38B498A5A6}"/>
              </a:ext>
            </a:extLst>
          </p:cNvPr>
          <p:cNvSpPr/>
          <p:nvPr/>
        </p:nvSpPr>
        <p:spPr>
          <a:xfrm>
            <a:off x="2014213" y="2641887"/>
            <a:ext cx="313201" cy="3717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29B3F09-FD5B-4553-BA03-7987CEDD3F89}"/>
              </a:ext>
            </a:extLst>
          </p:cNvPr>
          <p:cNvSpPr/>
          <p:nvPr/>
        </p:nvSpPr>
        <p:spPr>
          <a:xfrm>
            <a:off x="2320929" y="2641887"/>
            <a:ext cx="313201" cy="3717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464D1033-853A-4DFF-BF4D-F03E05308ECB}"/>
              </a:ext>
            </a:extLst>
          </p:cNvPr>
          <p:cNvSpPr/>
          <p:nvPr/>
        </p:nvSpPr>
        <p:spPr>
          <a:xfrm>
            <a:off x="2627645" y="2641887"/>
            <a:ext cx="313201" cy="3717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0D4FD0B4-2C60-405E-BC45-C3B62C1D6552}"/>
              </a:ext>
            </a:extLst>
          </p:cNvPr>
          <p:cNvSpPr/>
          <p:nvPr/>
        </p:nvSpPr>
        <p:spPr>
          <a:xfrm>
            <a:off x="2934362" y="2641887"/>
            <a:ext cx="313201" cy="3717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7F3D85E1-C74B-4923-BD65-3E1118250008}"/>
              </a:ext>
            </a:extLst>
          </p:cNvPr>
          <p:cNvSpPr/>
          <p:nvPr/>
        </p:nvSpPr>
        <p:spPr>
          <a:xfrm>
            <a:off x="3241078" y="2641887"/>
            <a:ext cx="313201" cy="3717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2377F589-8AE1-40D1-A845-95C1E8FDBAB9}"/>
              </a:ext>
            </a:extLst>
          </p:cNvPr>
          <p:cNvSpPr/>
          <p:nvPr/>
        </p:nvSpPr>
        <p:spPr>
          <a:xfrm>
            <a:off x="3547792" y="2641887"/>
            <a:ext cx="313201" cy="3717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DE528A3E-8A77-44BE-BEFD-63FB0DED0E4C}"/>
              </a:ext>
            </a:extLst>
          </p:cNvPr>
          <p:cNvSpPr/>
          <p:nvPr/>
        </p:nvSpPr>
        <p:spPr>
          <a:xfrm>
            <a:off x="3859086" y="2641887"/>
            <a:ext cx="313201" cy="371789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2F53FD73-AC4C-41CD-B6D5-380352DCCC9A}"/>
              </a:ext>
            </a:extLst>
          </p:cNvPr>
          <p:cNvSpPr/>
          <p:nvPr/>
        </p:nvSpPr>
        <p:spPr>
          <a:xfrm>
            <a:off x="4165802" y="2641887"/>
            <a:ext cx="313201" cy="371789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57939879-F9A8-4460-A51A-2DB160EF2742}"/>
              </a:ext>
            </a:extLst>
          </p:cNvPr>
          <p:cNvSpPr/>
          <p:nvPr/>
        </p:nvSpPr>
        <p:spPr>
          <a:xfrm>
            <a:off x="4472519" y="2641887"/>
            <a:ext cx="313201" cy="371789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C73F0A0C-9001-44EA-8988-A0EC9B6C80A2}"/>
              </a:ext>
            </a:extLst>
          </p:cNvPr>
          <p:cNvSpPr/>
          <p:nvPr/>
        </p:nvSpPr>
        <p:spPr>
          <a:xfrm>
            <a:off x="4779235" y="2641887"/>
            <a:ext cx="313201" cy="371789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B932B0C5-96BD-44A6-86E0-E700DCCF354A}"/>
              </a:ext>
            </a:extLst>
          </p:cNvPr>
          <p:cNvSpPr/>
          <p:nvPr/>
        </p:nvSpPr>
        <p:spPr>
          <a:xfrm>
            <a:off x="5085951" y="2641887"/>
            <a:ext cx="313201" cy="371789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8E978ACA-4192-4B42-927B-5F84D235B10B}"/>
              </a:ext>
            </a:extLst>
          </p:cNvPr>
          <p:cNvSpPr/>
          <p:nvPr/>
        </p:nvSpPr>
        <p:spPr>
          <a:xfrm>
            <a:off x="5392668" y="2641887"/>
            <a:ext cx="313201" cy="371789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5F42D72D-ECDC-4121-9211-7EBFF9397EF4}"/>
              </a:ext>
            </a:extLst>
          </p:cNvPr>
          <p:cNvSpPr/>
          <p:nvPr/>
        </p:nvSpPr>
        <p:spPr>
          <a:xfrm>
            <a:off x="5699384" y="2641887"/>
            <a:ext cx="313201" cy="371789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71223C1-2DF6-44BE-9E77-0FFC8D6EFB0D}"/>
              </a:ext>
            </a:extLst>
          </p:cNvPr>
          <p:cNvSpPr/>
          <p:nvPr/>
        </p:nvSpPr>
        <p:spPr>
          <a:xfrm>
            <a:off x="6012585" y="2641886"/>
            <a:ext cx="313201" cy="371789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D7735CAA-A53C-4C0A-8C59-70A0DAF13B83}"/>
              </a:ext>
            </a:extLst>
          </p:cNvPr>
          <p:cNvSpPr/>
          <p:nvPr/>
        </p:nvSpPr>
        <p:spPr>
          <a:xfrm>
            <a:off x="6319301" y="2641886"/>
            <a:ext cx="313201" cy="371789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E88EA59-829C-4121-BC9F-382186FB93C3}"/>
              </a:ext>
            </a:extLst>
          </p:cNvPr>
          <p:cNvSpPr/>
          <p:nvPr/>
        </p:nvSpPr>
        <p:spPr>
          <a:xfrm>
            <a:off x="6626018" y="2641886"/>
            <a:ext cx="313201" cy="371789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252C5F7A-9E4F-4502-A26A-831B4E237168}"/>
              </a:ext>
            </a:extLst>
          </p:cNvPr>
          <p:cNvSpPr/>
          <p:nvPr/>
        </p:nvSpPr>
        <p:spPr>
          <a:xfrm>
            <a:off x="6932734" y="2641886"/>
            <a:ext cx="313201" cy="371789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89A26E54-138D-4DBC-8F13-C9C70A28912B}"/>
              </a:ext>
            </a:extLst>
          </p:cNvPr>
          <p:cNvSpPr/>
          <p:nvPr/>
        </p:nvSpPr>
        <p:spPr>
          <a:xfrm>
            <a:off x="7239450" y="2641886"/>
            <a:ext cx="313201" cy="371789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168BF05A-C7BF-4C4B-91F7-5CC60BC990EE}"/>
              </a:ext>
            </a:extLst>
          </p:cNvPr>
          <p:cNvSpPr/>
          <p:nvPr/>
        </p:nvSpPr>
        <p:spPr>
          <a:xfrm>
            <a:off x="7546166" y="2641886"/>
            <a:ext cx="313201" cy="3717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1A2B0E09-14B3-4584-8C0E-81D88B833654}"/>
              </a:ext>
            </a:extLst>
          </p:cNvPr>
          <p:cNvSpPr/>
          <p:nvPr/>
        </p:nvSpPr>
        <p:spPr>
          <a:xfrm>
            <a:off x="7852883" y="2641886"/>
            <a:ext cx="313201" cy="3717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D64D7A09-04A6-481C-A97A-2890469BF43E}"/>
              </a:ext>
            </a:extLst>
          </p:cNvPr>
          <p:cNvSpPr/>
          <p:nvPr/>
        </p:nvSpPr>
        <p:spPr>
          <a:xfrm>
            <a:off x="8159599" y="2641886"/>
            <a:ext cx="313201" cy="3717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6AFBF9DB-4911-4D85-B31D-27428EBB37B3}"/>
              </a:ext>
            </a:extLst>
          </p:cNvPr>
          <p:cNvSpPr/>
          <p:nvPr/>
        </p:nvSpPr>
        <p:spPr>
          <a:xfrm>
            <a:off x="8466313" y="2641886"/>
            <a:ext cx="313201" cy="3717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9AF3B2FC-8203-4B9F-9391-250E4C117C81}"/>
              </a:ext>
            </a:extLst>
          </p:cNvPr>
          <p:cNvSpPr/>
          <p:nvPr/>
        </p:nvSpPr>
        <p:spPr>
          <a:xfrm>
            <a:off x="8777607" y="2641886"/>
            <a:ext cx="313201" cy="3717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02AFB353-4F5F-4AC1-A92D-4E3A6FED1A14}"/>
              </a:ext>
            </a:extLst>
          </p:cNvPr>
          <p:cNvSpPr/>
          <p:nvPr/>
        </p:nvSpPr>
        <p:spPr>
          <a:xfrm>
            <a:off x="9084323" y="2641886"/>
            <a:ext cx="313201" cy="3717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64A2246B-0844-462E-9A09-84BB20CF7077}"/>
              </a:ext>
            </a:extLst>
          </p:cNvPr>
          <p:cNvSpPr/>
          <p:nvPr/>
        </p:nvSpPr>
        <p:spPr>
          <a:xfrm>
            <a:off x="9391040" y="2641886"/>
            <a:ext cx="313201" cy="3717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65525DD6-9FB6-4180-8D2F-37317B1A54E7}"/>
              </a:ext>
            </a:extLst>
          </p:cNvPr>
          <p:cNvSpPr/>
          <p:nvPr/>
        </p:nvSpPr>
        <p:spPr>
          <a:xfrm>
            <a:off x="9697756" y="2641886"/>
            <a:ext cx="313201" cy="3717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3F8401A2-5CFE-4BB8-9C67-C356A2CF0AE3}"/>
              </a:ext>
            </a:extLst>
          </p:cNvPr>
          <p:cNvSpPr/>
          <p:nvPr/>
        </p:nvSpPr>
        <p:spPr>
          <a:xfrm>
            <a:off x="10004472" y="2641886"/>
            <a:ext cx="313201" cy="3717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5E0578F6-E35A-47B3-B1B1-2D7FA0CD562A}"/>
              </a:ext>
            </a:extLst>
          </p:cNvPr>
          <p:cNvSpPr/>
          <p:nvPr/>
        </p:nvSpPr>
        <p:spPr>
          <a:xfrm>
            <a:off x="10311189" y="2641886"/>
            <a:ext cx="313201" cy="3717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2B86B1EB-C705-4264-8FB6-D92D68562DBE}"/>
              </a:ext>
            </a:extLst>
          </p:cNvPr>
          <p:cNvSpPr/>
          <p:nvPr/>
        </p:nvSpPr>
        <p:spPr>
          <a:xfrm>
            <a:off x="10617905" y="2641886"/>
            <a:ext cx="313201" cy="3717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오른쪽 중괄호 12">
            <a:extLst>
              <a:ext uri="{FF2B5EF4-FFF2-40B4-BE49-F238E27FC236}">
                <a16:creationId xmlns:a16="http://schemas.microsoft.com/office/drawing/2014/main" id="{F2610957-9A04-4E78-9ECA-EF4C19F4C6F5}"/>
              </a:ext>
            </a:extLst>
          </p:cNvPr>
          <p:cNvSpPr/>
          <p:nvPr/>
        </p:nvSpPr>
        <p:spPr>
          <a:xfrm rot="16200000">
            <a:off x="6644550" y="1773273"/>
            <a:ext cx="195629" cy="1447328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오른쪽 중괄호 162">
            <a:extLst>
              <a:ext uri="{FF2B5EF4-FFF2-40B4-BE49-F238E27FC236}">
                <a16:creationId xmlns:a16="http://schemas.microsoft.com/office/drawing/2014/main" id="{F75C8892-47EC-4567-8D42-143558390093}"/>
              </a:ext>
            </a:extLst>
          </p:cNvPr>
          <p:cNvSpPr/>
          <p:nvPr/>
        </p:nvSpPr>
        <p:spPr>
          <a:xfrm rot="16200000">
            <a:off x="4795602" y="1266977"/>
            <a:ext cx="280472" cy="2153499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E1A52A-FC1B-47C2-9016-0F995C14528D}"/>
              </a:ext>
            </a:extLst>
          </p:cNvPr>
          <p:cNvSpPr txBox="1"/>
          <p:nvPr/>
        </p:nvSpPr>
        <p:spPr>
          <a:xfrm>
            <a:off x="6209512" y="1834158"/>
            <a:ext cx="114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Horizon=5</a:t>
            </a:r>
            <a:endParaRPr lang="ko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7DFC8158-3F60-4548-8C36-9C9D3180D505}"/>
              </a:ext>
            </a:extLst>
          </p:cNvPr>
          <p:cNvSpPr txBox="1"/>
          <p:nvPr/>
        </p:nvSpPr>
        <p:spPr>
          <a:xfrm>
            <a:off x="3981926" y="1625925"/>
            <a:ext cx="177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Window_size = 7</a:t>
            </a:r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BD0FF7-BEEB-4562-92B1-A31CF0581D4F}"/>
              </a:ext>
            </a:extLst>
          </p:cNvPr>
          <p:cNvSpPr txBox="1"/>
          <p:nvPr/>
        </p:nvSpPr>
        <p:spPr>
          <a:xfrm>
            <a:off x="742556" y="992034"/>
            <a:ext cx="4656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Step1: set the number of window_size, horizon </a:t>
            </a:r>
            <a:endParaRPr lang="ko-KR" altLang="en-US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5007551-7B74-4EDC-8A95-7B07FA0DD6FB}"/>
              </a:ext>
            </a:extLst>
          </p:cNvPr>
          <p:cNvSpPr txBox="1"/>
          <p:nvPr/>
        </p:nvSpPr>
        <p:spPr>
          <a:xfrm>
            <a:off x="742556" y="3371549"/>
            <a:ext cx="4656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Step2: set the number of window_size, horizon </a:t>
            </a:r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A616525-3B90-47A2-A533-B1BC777FA821}"/>
              </a:ext>
            </a:extLst>
          </p:cNvPr>
          <p:cNvGrpSpPr/>
          <p:nvPr/>
        </p:nvGrpSpPr>
        <p:grpSpPr>
          <a:xfrm>
            <a:off x="1023363" y="3987923"/>
            <a:ext cx="4925005" cy="2071871"/>
            <a:chOff x="1094064" y="4165885"/>
            <a:chExt cx="4925005" cy="2071871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B8C6AED-A019-45F5-8EA3-569CFDB9E580}"/>
                </a:ext>
              </a:extLst>
            </p:cNvPr>
            <p:cNvGrpSpPr/>
            <p:nvPr/>
          </p:nvGrpSpPr>
          <p:grpSpPr>
            <a:xfrm>
              <a:off x="1094064" y="4165885"/>
              <a:ext cx="3693565" cy="371790"/>
              <a:chOff x="1094064" y="4165885"/>
              <a:chExt cx="3693565" cy="371790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A16BE4B0-1F0C-42F4-B904-434912A212C5}"/>
                  </a:ext>
                </a:extLst>
              </p:cNvPr>
              <p:cNvGrpSpPr/>
              <p:nvPr/>
            </p:nvGrpSpPr>
            <p:grpSpPr>
              <a:xfrm>
                <a:off x="1094064" y="4165886"/>
                <a:ext cx="2153499" cy="371789"/>
                <a:chOff x="1094064" y="4165886"/>
                <a:chExt cx="2153499" cy="371789"/>
              </a:xfrm>
            </p:grpSpPr>
            <p:sp>
              <p:nvSpPr>
                <p:cNvPr id="175" name="직사각형 174">
                  <a:extLst>
                    <a:ext uri="{FF2B5EF4-FFF2-40B4-BE49-F238E27FC236}">
                      <a16:creationId xmlns:a16="http://schemas.microsoft.com/office/drawing/2014/main" id="{A23B61D3-1BFD-42AD-B43E-00F2AAE723CA}"/>
                    </a:ext>
                  </a:extLst>
                </p:cNvPr>
                <p:cNvSpPr/>
                <p:nvPr/>
              </p:nvSpPr>
              <p:spPr>
                <a:xfrm>
                  <a:off x="1094064" y="4165886"/>
                  <a:ext cx="313201" cy="371789"/>
                </a:xfrm>
                <a:prstGeom prst="rect">
                  <a:avLst/>
                </a:prstGeom>
                <a:solidFill>
                  <a:srgbClr val="00B0F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srgbClr val="0070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2A757FEA-896C-4796-9B57-1E0A85E455F7}"/>
                    </a:ext>
                  </a:extLst>
                </p:cNvPr>
                <p:cNvSpPr/>
                <p:nvPr/>
              </p:nvSpPr>
              <p:spPr>
                <a:xfrm>
                  <a:off x="1400780" y="4165886"/>
                  <a:ext cx="313201" cy="371789"/>
                </a:xfrm>
                <a:prstGeom prst="rect">
                  <a:avLst/>
                </a:prstGeom>
                <a:solidFill>
                  <a:srgbClr val="00B0F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srgbClr val="0070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77" name="직사각형 176">
                  <a:extLst>
                    <a:ext uri="{FF2B5EF4-FFF2-40B4-BE49-F238E27FC236}">
                      <a16:creationId xmlns:a16="http://schemas.microsoft.com/office/drawing/2014/main" id="{6AAF8EA9-1192-401D-8BF3-71952139E436}"/>
                    </a:ext>
                  </a:extLst>
                </p:cNvPr>
                <p:cNvSpPr/>
                <p:nvPr/>
              </p:nvSpPr>
              <p:spPr>
                <a:xfrm>
                  <a:off x="1707497" y="4165886"/>
                  <a:ext cx="313201" cy="371789"/>
                </a:xfrm>
                <a:prstGeom prst="rect">
                  <a:avLst/>
                </a:prstGeom>
                <a:solidFill>
                  <a:srgbClr val="00B0F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srgbClr val="0070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92BAF7DA-3892-4AB2-87D8-69AA4447D128}"/>
                    </a:ext>
                  </a:extLst>
                </p:cNvPr>
                <p:cNvSpPr/>
                <p:nvPr/>
              </p:nvSpPr>
              <p:spPr>
                <a:xfrm>
                  <a:off x="2014213" y="4165886"/>
                  <a:ext cx="313201" cy="371789"/>
                </a:xfrm>
                <a:prstGeom prst="rect">
                  <a:avLst/>
                </a:prstGeom>
                <a:solidFill>
                  <a:srgbClr val="00B0F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srgbClr val="0070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737D4C67-4EEA-4CF8-BAD3-1EA05964B1A0}"/>
                    </a:ext>
                  </a:extLst>
                </p:cNvPr>
                <p:cNvSpPr/>
                <p:nvPr/>
              </p:nvSpPr>
              <p:spPr>
                <a:xfrm>
                  <a:off x="2320929" y="4165886"/>
                  <a:ext cx="313201" cy="371789"/>
                </a:xfrm>
                <a:prstGeom prst="rect">
                  <a:avLst/>
                </a:prstGeom>
                <a:solidFill>
                  <a:srgbClr val="00B0F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srgbClr val="0070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59BB85CF-884D-4E75-A975-D5F8F58696A3}"/>
                    </a:ext>
                  </a:extLst>
                </p:cNvPr>
                <p:cNvSpPr/>
                <p:nvPr/>
              </p:nvSpPr>
              <p:spPr>
                <a:xfrm>
                  <a:off x="2627646" y="4165886"/>
                  <a:ext cx="313201" cy="371789"/>
                </a:xfrm>
                <a:prstGeom prst="rect">
                  <a:avLst/>
                </a:prstGeom>
                <a:solidFill>
                  <a:srgbClr val="00B0F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srgbClr val="0070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01E90618-9397-417A-A476-270D1C4029E4}"/>
                    </a:ext>
                  </a:extLst>
                </p:cNvPr>
                <p:cNvSpPr/>
                <p:nvPr/>
              </p:nvSpPr>
              <p:spPr>
                <a:xfrm>
                  <a:off x="2934362" y="4165886"/>
                  <a:ext cx="313201" cy="371789"/>
                </a:xfrm>
                <a:prstGeom prst="rect">
                  <a:avLst/>
                </a:prstGeom>
                <a:solidFill>
                  <a:srgbClr val="00B0F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srgbClr val="0070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8C4F627C-260F-4D7D-A2D2-D7D68909148A}"/>
                  </a:ext>
                </a:extLst>
              </p:cNvPr>
              <p:cNvGrpSpPr/>
              <p:nvPr/>
            </p:nvGrpSpPr>
            <p:grpSpPr>
              <a:xfrm>
                <a:off x="3247563" y="4165885"/>
                <a:ext cx="1540066" cy="371789"/>
                <a:chOff x="4269143" y="4165886"/>
                <a:chExt cx="1540066" cy="371789"/>
              </a:xfrm>
            </p:grpSpPr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587C69AC-BBF6-4341-BA72-97063EAADCF5}"/>
                    </a:ext>
                  </a:extLst>
                </p:cNvPr>
                <p:cNvSpPr/>
                <p:nvPr/>
              </p:nvSpPr>
              <p:spPr>
                <a:xfrm>
                  <a:off x="4269143" y="4165886"/>
                  <a:ext cx="313201" cy="371789"/>
                </a:xfrm>
                <a:prstGeom prst="rect">
                  <a:avLst/>
                </a:prstGeom>
                <a:solidFill>
                  <a:srgbClr val="92D05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srgbClr val="0070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BAE4C479-A917-4E98-9A22-B4EBFD6CFE02}"/>
                    </a:ext>
                  </a:extLst>
                </p:cNvPr>
                <p:cNvSpPr/>
                <p:nvPr/>
              </p:nvSpPr>
              <p:spPr>
                <a:xfrm>
                  <a:off x="4575859" y="4165886"/>
                  <a:ext cx="313201" cy="371789"/>
                </a:xfrm>
                <a:prstGeom prst="rect">
                  <a:avLst/>
                </a:prstGeom>
                <a:solidFill>
                  <a:srgbClr val="92D05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srgbClr val="0070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F431357B-9A94-4F74-8009-AE908E5D4749}"/>
                    </a:ext>
                  </a:extLst>
                </p:cNvPr>
                <p:cNvSpPr/>
                <p:nvPr/>
              </p:nvSpPr>
              <p:spPr>
                <a:xfrm>
                  <a:off x="4882575" y="4165886"/>
                  <a:ext cx="313201" cy="371789"/>
                </a:xfrm>
                <a:prstGeom prst="rect">
                  <a:avLst/>
                </a:prstGeom>
                <a:solidFill>
                  <a:srgbClr val="92D05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srgbClr val="0070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FA1D7937-A523-4D95-A4D5-CF8CAD6C7BFB}"/>
                    </a:ext>
                  </a:extLst>
                </p:cNvPr>
                <p:cNvSpPr/>
                <p:nvPr/>
              </p:nvSpPr>
              <p:spPr>
                <a:xfrm>
                  <a:off x="5189292" y="4165886"/>
                  <a:ext cx="313201" cy="371789"/>
                </a:xfrm>
                <a:prstGeom prst="rect">
                  <a:avLst/>
                </a:prstGeom>
                <a:solidFill>
                  <a:srgbClr val="92D05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srgbClr val="0070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DD39E166-C4B4-480C-8D12-177E70715B1A}"/>
                    </a:ext>
                  </a:extLst>
                </p:cNvPr>
                <p:cNvSpPr/>
                <p:nvPr/>
              </p:nvSpPr>
              <p:spPr>
                <a:xfrm>
                  <a:off x="5496008" y="4165886"/>
                  <a:ext cx="313201" cy="371789"/>
                </a:xfrm>
                <a:prstGeom prst="rect">
                  <a:avLst/>
                </a:prstGeom>
                <a:solidFill>
                  <a:srgbClr val="92D05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srgbClr val="0070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</p:grp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C91CA71F-BC35-4F72-8E04-F3D618F8D0BF}"/>
                </a:ext>
              </a:extLst>
            </p:cNvPr>
            <p:cNvGrpSpPr/>
            <p:nvPr/>
          </p:nvGrpSpPr>
          <p:grpSpPr>
            <a:xfrm>
              <a:off x="1385388" y="4575951"/>
              <a:ext cx="3693565" cy="371790"/>
              <a:chOff x="1094064" y="4165885"/>
              <a:chExt cx="3693565" cy="371790"/>
            </a:xfrm>
          </p:grpSpPr>
          <p:grpSp>
            <p:nvGrpSpPr>
              <p:cNvPr id="190" name="그룹 189">
                <a:extLst>
                  <a:ext uri="{FF2B5EF4-FFF2-40B4-BE49-F238E27FC236}">
                    <a16:creationId xmlns:a16="http://schemas.microsoft.com/office/drawing/2014/main" id="{7803490D-4FAC-4B4C-8F94-246142C3F029}"/>
                  </a:ext>
                </a:extLst>
              </p:cNvPr>
              <p:cNvGrpSpPr/>
              <p:nvPr/>
            </p:nvGrpSpPr>
            <p:grpSpPr>
              <a:xfrm>
                <a:off x="1094064" y="4165886"/>
                <a:ext cx="2153499" cy="371789"/>
                <a:chOff x="1094064" y="4165886"/>
                <a:chExt cx="2153499" cy="371789"/>
              </a:xfrm>
            </p:grpSpPr>
            <p:sp>
              <p:nvSpPr>
                <p:cNvPr id="228" name="직사각형 227">
                  <a:extLst>
                    <a:ext uri="{FF2B5EF4-FFF2-40B4-BE49-F238E27FC236}">
                      <a16:creationId xmlns:a16="http://schemas.microsoft.com/office/drawing/2014/main" id="{AC9F78F4-8E10-42B4-BA97-328724C543C8}"/>
                    </a:ext>
                  </a:extLst>
                </p:cNvPr>
                <p:cNvSpPr/>
                <p:nvPr/>
              </p:nvSpPr>
              <p:spPr>
                <a:xfrm>
                  <a:off x="1094064" y="4165886"/>
                  <a:ext cx="313201" cy="371789"/>
                </a:xfrm>
                <a:prstGeom prst="rect">
                  <a:avLst/>
                </a:prstGeom>
                <a:solidFill>
                  <a:srgbClr val="00B0F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srgbClr val="0070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29" name="직사각형 228">
                  <a:extLst>
                    <a:ext uri="{FF2B5EF4-FFF2-40B4-BE49-F238E27FC236}">
                      <a16:creationId xmlns:a16="http://schemas.microsoft.com/office/drawing/2014/main" id="{153D1C44-988B-48DC-885E-0F7A00C85D00}"/>
                    </a:ext>
                  </a:extLst>
                </p:cNvPr>
                <p:cNvSpPr/>
                <p:nvPr/>
              </p:nvSpPr>
              <p:spPr>
                <a:xfrm>
                  <a:off x="1400780" y="4165886"/>
                  <a:ext cx="313201" cy="371789"/>
                </a:xfrm>
                <a:prstGeom prst="rect">
                  <a:avLst/>
                </a:prstGeom>
                <a:solidFill>
                  <a:srgbClr val="00B0F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srgbClr val="0070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30" name="직사각형 229">
                  <a:extLst>
                    <a:ext uri="{FF2B5EF4-FFF2-40B4-BE49-F238E27FC236}">
                      <a16:creationId xmlns:a16="http://schemas.microsoft.com/office/drawing/2014/main" id="{41EDA894-72BD-431C-BE77-5BBA90E6A7F1}"/>
                    </a:ext>
                  </a:extLst>
                </p:cNvPr>
                <p:cNvSpPr/>
                <p:nvPr/>
              </p:nvSpPr>
              <p:spPr>
                <a:xfrm>
                  <a:off x="1707497" y="4165886"/>
                  <a:ext cx="313201" cy="371789"/>
                </a:xfrm>
                <a:prstGeom prst="rect">
                  <a:avLst/>
                </a:prstGeom>
                <a:solidFill>
                  <a:srgbClr val="00B0F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srgbClr val="0070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31" name="직사각형 230">
                  <a:extLst>
                    <a:ext uri="{FF2B5EF4-FFF2-40B4-BE49-F238E27FC236}">
                      <a16:creationId xmlns:a16="http://schemas.microsoft.com/office/drawing/2014/main" id="{E718A250-B7EA-41CF-A035-5C29732BE092}"/>
                    </a:ext>
                  </a:extLst>
                </p:cNvPr>
                <p:cNvSpPr/>
                <p:nvPr/>
              </p:nvSpPr>
              <p:spPr>
                <a:xfrm>
                  <a:off x="2014213" y="4165886"/>
                  <a:ext cx="313201" cy="371789"/>
                </a:xfrm>
                <a:prstGeom prst="rect">
                  <a:avLst/>
                </a:prstGeom>
                <a:solidFill>
                  <a:srgbClr val="00B0F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srgbClr val="0070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32" name="직사각형 231">
                  <a:extLst>
                    <a:ext uri="{FF2B5EF4-FFF2-40B4-BE49-F238E27FC236}">
                      <a16:creationId xmlns:a16="http://schemas.microsoft.com/office/drawing/2014/main" id="{7F8A0265-D964-4701-8664-0C071BD237D7}"/>
                    </a:ext>
                  </a:extLst>
                </p:cNvPr>
                <p:cNvSpPr/>
                <p:nvPr/>
              </p:nvSpPr>
              <p:spPr>
                <a:xfrm>
                  <a:off x="2320929" y="4165886"/>
                  <a:ext cx="313201" cy="371789"/>
                </a:xfrm>
                <a:prstGeom prst="rect">
                  <a:avLst/>
                </a:prstGeom>
                <a:solidFill>
                  <a:srgbClr val="00B0F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srgbClr val="0070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33" name="직사각형 232">
                  <a:extLst>
                    <a:ext uri="{FF2B5EF4-FFF2-40B4-BE49-F238E27FC236}">
                      <a16:creationId xmlns:a16="http://schemas.microsoft.com/office/drawing/2014/main" id="{2E8D8992-E5B0-4A4F-AF0B-E078FAEB9006}"/>
                    </a:ext>
                  </a:extLst>
                </p:cNvPr>
                <p:cNvSpPr/>
                <p:nvPr/>
              </p:nvSpPr>
              <p:spPr>
                <a:xfrm>
                  <a:off x="2627646" y="4165886"/>
                  <a:ext cx="313201" cy="371789"/>
                </a:xfrm>
                <a:prstGeom prst="rect">
                  <a:avLst/>
                </a:prstGeom>
                <a:solidFill>
                  <a:srgbClr val="00B0F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srgbClr val="0070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34" name="직사각형 233">
                  <a:extLst>
                    <a:ext uri="{FF2B5EF4-FFF2-40B4-BE49-F238E27FC236}">
                      <a16:creationId xmlns:a16="http://schemas.microsoft.com/office/drawing/2014/main" id="{A788B5DE-625A-4F4F-B550-8D42F63B0245}"/>
                    </a:ext>
                  </a:extLst>
                </p:cNvPr>
                <p:cNvSpPr/>
                <p:nvPr/>
              </p:nvSpPr>
              <p:spPr>
                <a:xfrm>
                  <a:off x="2934362" y="4165886"/>
                  <a:ext cx="313201" cy="371789"/>
                </a:xfrm>
                <a:prstGeom prst="rect">
                  <a:avLst/>
                </a:prstGeom>
                <a:solidFill>
                  <a:srgbClr val="00B0F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srgbClr val="0070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A144D2D4-7440-423F-A2EF-9107AB20E2DD}"/>
                  </a:ext>
                </a:extLst>
              </p:cNvPr>
              <p:cNvGrpSpPr/>
              <p:nvPr/>
            </p:nvGrpSpPr>
            <p:grpSpPr>
              <a:xfrm>
                <a:off x="3247563" y="4165885"/>
                <a:ext cx="1540066" cy="371789"/>
                <a:chOff x="4269143" y="4165886"/>
                <a:chExt cx="1540066" cy="371789"/>
              </a:xfrm>
            </p:grpSpPr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3E23A310-0842-4EA6-923B-D89E3BAA7022}"/>
                    </a:ext>
                  </a:extLst>
                </p:cNvPr>
                <p:cNvSpPr/>
                <p:nvPr/>
              </p:nvSpPr>
              <p:spPr>
                <a:xfrm>
                  <a:off x="4269143" y="4165886"/>
                  <a:ext cx="313201" cy="371789"/>
                </a:xfrm>
                <a:prstGeom prst="rect">
                  <a:avLst/>
                </a:prstGeom>
                <a:solidFill>
                  <a:srgbClr val="92D05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srgbClr val="0070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B8704B6C-520F-4DFB-A137-4D773F7A901A}"/>
                    </a:ext>
                  </a:extLst>
                </p:cNvPr>
                <p:cNvSpPr/>
                <p:nvPr/>
              </p:nvSpPr>
              <p:spPr>
                <a:xfrm>
                  <a:off x="4575859" y="4165886"/>
                  <a:ext cx="313201" cy="371789"/>
                </a:xfrm>
                <a:prstGeom prst="rect">
                  <a:avLst/>
                </a:prstGeom>
                <a:solidFill>
                  <a:srgbClr val="92D05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srgbClr val="0070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DAA25AE4-7A6A-4B5C-AB8C-9D77160247A0}"/>
                    </a:ext>
                  </a:extLst>
                </p:cNvPr>
                <p:cNvSpPr/>
                <p:nvPr/>
              </p:nvSpPr>
              <p:spPr>
                <a:xfrm>
                  <a:off x="4882575" y="4165886"/>
                  <a:ext cx="313201" cy="371789"/>
                </a:xfrm>
                <a:prstGeom prst="rect">
                  <a:avLst/>
                </a:prstGeom>
                <a:solidFill>
                  <a:srgbClr val="92D05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srgbClr val="0070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953077A6-C4DC-4ECD-887B-BC5CBAB5AC0F}"/>
                    </a:ext>
                  </a:extLst>
                </p:cNvPr>
                <p:cNvSpPr/>
                <p:nvPr/>
              </p:nvSpPr>
              <p:spPr>
                <a:xfrm>
                  <a:off x="5189292" y="4165886"/>
                  <a:ext cx="313201" cy="371789"/>
                </a:xfrm>
                <a:prstGeom prst="rect">
                  <a:avLst/>
                </a:prstGeom>
                <a:solidFill>
                  <a:srgbClr val="92D05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srgbClr val="0070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82252D8E-3BA0-4E50-B270-B5035ED67C61}"/>
                    </a:ext>
                  </a:extLst>
                </p:cNvPr>
                <p:cNvSpPr/>
                <p:nvPr/>
              </p:nvSpPr>
              <p:spPr>
                <a:xfrm>
                  <a:off x="5496008" y="4165886"/>
                  <a:ext cx="313201" cy="371789"/>
                </a:xfrm>
                <a:prstGeom prst="rect">
                  <a:avLst/>
                </a:prstGeom>
                <a:solidFill>
                  <a:srgbClr val="92D05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srgbClr val="0070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</p:grpSp>
        <p:grpSp>
          <p:nvGrpSpPr>
            <p:cNvPr id="235" name="그룹 234">
              <a:extLst>
                <a:ext uri="{FF2B5EF4-FFF2-40B4-BE49-F238E27FC236}">
                  <a16:creationId xmlns:a16="http://schemas.microsoft.com/office/drawing/2014/main" id="{FA8F34C3-6BD2-48C7-ABD5-7C57B0C2EB59}"/>
                </a:ext>
              </a:extLst>
            </p:cNvPr>
            <p:cNvGrpSpPr/>
            <p:nvPr/>
          </p:nvGrpSpPr>
          <p:grpSpPr>
            <a:xfrm>
              <a:off x="1663478" y="5023859"/>
              <a:ext cx="3693565" cy="371790"/>
              <a:chOff x="1094064" y="4165885"/>
              <a:chExt cx="3693565" cy="371790"/>
            </a:xfrm>
          </p:grpSpPr>
          <p:grpSp>
            <p:nvGrpSpPr>
              <p:cNvPr id="236" name="그룹 235">
                <a:extLst>
                  <a:ext uri="{FF2B5EF4-FFF2-40B4-BE49-F238E27FC236}">
                    <a16:creationId xmlns:a16="http://schemas.microsoft.com/office/drawing/2014/main" id="{3D72C079-7570-4CB0-B17D-455ABBC333CD}"/>
                  </a:ext>
                </a:extLst>
              </p:cNvPr>
              <p:cNvGrpSpPr/>
              <p:nvPr/>
            </p:nvGrpSpPr>
            <p:grpSpPr>
              <a:xfrm>
                <a:off x="1094064" y="4165886"/>
                <a:ext cx="2153499" cy="371789"/>
                <a:chOff x="1094064" y="4165886"/>
                <a:chExt cx="2153499" cy="371789"/>
              </a:xfrm>
            </p:grpSpPr>
            <p:sp>
              <p:nvSpPr>
                <p:cNvPr id="243" name="직사각형 242">
                  <a:extLst>
                    <a:ext uri="{FF2B5EF4-FFF2-40B4-BE49-F238E27FC236}">
                      <a16:creationId xmlns:a16="http://schemas.microsoft.com/office/drawing/2014/main" id="{D61A0DA2-FD30-41B2-B3B2-15A1AB6F85CA}"/>
                    </a:ext>
                  </a:extLst>
                </p:cNvPr>
                <p:cNvSpPr/>
                <p:nvPr/>
              </p:nvSpPr>
              <p:spPr>
                <a:xfrm>
                  <a:off x="1094064" y="4165886"/>
                  <a:ext cx="313201" cy="371789"/>
                </a:xfrm>
                <a:prstGeom prst="rect">
                  <a:avLst/>
                </a:prstGeom>
                <a:solidFill>
                  <a:srgbClr val="00B0F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srgbClr val="0070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44" name="직사각형 243">
                  <a:extLst>
                    <a:ext uri="{FF2B5EF4-FFF2-40B4-BE49-F238E27FC236}">
                      <a16:creationId xmlns:a16="http://schemas.microsoft.com/office/drawing/2014/main" id="{CBAFE43D-8FC4-4D0B-BBD9-7A0A7F9502F8}"/>
                    </a:ext>
                  </a:extLst>
                </p:cNvPr>
                <p:cNvSpPr/>
                <p:nvPr/>
              </p:nvSpPr>
              <p:spPr>
                <a:xfrm>
                  <a:off x="1400780" y="4165886"/>
                  <a:ext cx="313201" cy="371789"/>
                </a:xfrm>
                <a:prstGeom prst="rect">
                  <a:avLst/>
                </a:prstGeom>
                <a:solidFill>
                  <a:srgbClr val="00B0F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srgbClr val="0070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B0CE52F0-E48A-4303-ADDD-305C1167D65B}"/>
                    </a:ext>
                  </a:extLst>
                </p:cNvPr>
                <p:cNvSpPr/>
                <p:nvPr/>
              </p:nvSpPr>
              <p:spPr>
                <a:xfrm>
                  <a:off x="1707497" y="4165886"/>
                  <a:ext cx="313201" cy="371789"/>
                </a:xfrm>
                <a:prstGeom prst="rect">
                  <a:avLst/>
                </a:prstGeom>
                <a:solidFill>
                  <a:srgbClr val="00B0F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srgbClr val="0070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926D57C8-18E7-4D59-8126-DF3F8C9F106B}"/>
                    </a:ext>
                  </a:extLst>
                </p:cNvPr>
                <p:cNvSpPr/>
                <p:nvPr/>
              </p:nvSpPr>
              <p:spPr>
                <a:xfrm>
                  <a:off x="2014213" y="4165886"/>
                  <a:ext cx="313201" cy="371789"/>
                </a:xfrm>
                <a:prstGeom prst="rect">
                  <a:avLst/>
                </a:prstGeom>
                <a:solidFill>
                  <a:srgbClr val="00B0F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srgbClr val="0070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F4B75837-B14D-44B5-964D-9C53317FC7FE}"/>
                    </a:ext>
                  </a:extLst>
                </p:cNvPr>
                <p:cNvSpPr/>
                <p:nvPr/>
              </p:nvSpPr>
              <p:spPr>
                <a:xfrm>
                  <a:off x="2320929" y="4165886"/>
                  <a:ext cx="313201" cy="371789"/>
                </a:xfrm>
                <a:prstGeom prst="rect">
                  <a:avLst/>
                </a:prstGeom>
                <a:solidFill>
                  <a:srgbClr val="00B0F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srgbClr val="0070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4BA6CD32-DB31-4ABF-8066-A2BACBC0CA25}"/>
                    </a:ext>
                  </a:extLst>
                </p:cNvPr>
                <p:cNvSpPr/>
                <p:nvPr/>
              </p:nvSpPr>
              <p:spPr>
                <a:xfrm>
                  <a:off x="2627646" y="4165886"/>
                  <a:ext cx="313201" cy="371789"/>
                </a:xfrm>
                <a:prstGeom prst="rect">
                  <a:avLst/>
                </a:prstGeom>
                <a:solidFill>
                  <a:srgbClr val="00B0F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srgbClr val="0070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EB70C4BD-EB9A-40A5-AEC0-C15F33F34A39}"/>
                    </a:ext>
                  </a:extLst>
                </p:cNvPr>
                <p:cNvSpPr/>
                <p:nvPr/>
              </p:nvSpPr>
              <p:spPr>
                <a:xfrm>
                  <a:off x="2934362" y="4165886"/>
                  <a:ext cx="313201" cy="371789"/>
                </a:xfrm>
                <a:prstGeom prst="rect">
                  <a:avLst/>
                </a:prstGeom>
                <a:solidFill>
                  <a:srgbClr val="00B0F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srgbClr val="0070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grpSp>
            <p:nvGrpSpPr>
              <p:cNvPr id="237" name="그룹 236">
                <a:extLst>
                  <a:ext uri="{FF2B5EF4-FFF2-40B4-BE49-F238E27FC236}">
                    <a16:creationId xmlns:a16="http://schemas.microsoft.com/office/drawing/2014/main" id="{291DFC5F-6C8D-46EA-B9A3-AC8BFADA5015}"/>
                  </a:ext>
                </a:extLst>
              </p:cNvPr>
              <p:cNvGrpSpPr/>
              <p:nvPr/>
            </p:nvGrpSpPr>
            <p:grpSpPr>
              <a:xfrm>
                <a:off x="3247563" y="4165885"/>
                <a:ext cx="1540066" cy="371789"/>
                <a:chOff x="4269143" y="4165886"/>
                <a:chExt cx="1540066" cy="371789"/>
              </a:xfrm>
            </p:grpSpPr>
            <p:sp>
              <p:nvSpPr>
                <p:cNvPr id="238" name="직사각형 237">
                  <a:extLst>
                    <a:ext uri="{FF2B5EF4-FFF2-40B4-BE49-F238E27FC236}">
                      <a16:creationId xmlns:a16="http://schemas.microsoft.com/office/drawing/2014/main" id="{6F545C6B-368D-461C-BBB2-89E7301F5626}"/>
                    </a:ext>
                  </a:extLst>
                </p:cNvPr>
                <p:cNvSpPr/>
                <p:nvPr/>
              </p:nvSpPr>
              <p:spPr>
                <a:xfrm>
                  <a:off x="4269143" y="4165886"/>
                  <a:ext cx="313201" cy="371789"/>
                </a:xfrm>
                <a:prstGeom prst="rect">
                  <a:avLst/>
                </a:prstGeom>
                <a:solidFill>
                  <a:srgbClr val="92D05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srgbClr val="0070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39" name="직사각형 238">
                  <a:extLst>
                    <a:ext uri="{FF2B5EF4-FFF2-40B4-BE49-F238E27FC236}">
                      <a16:creationId xmlns:a16="http://schemas.microsoft.com/office/drawing/2014/main" id="{E3B78291-63EE-41EF-8B50-D88388E54166}"/>
                    </a:ext>
                  </a:extLst>
                </p:cNvPr>
                <p:cNvSpPr/>
                <p:nvPr/>
              </p:nvSpPr>
              <p:spPr>
                <a:xfrm>
                  <a:off x="4575859" y="4165886"/>
                  <a:ext cx="313201" cy="371789"/>
                </a:xfrm>
                <a:prstGeom prst="rect">
                  <a:avLst/>
                </a:prstGeom>
                <a:solidFill>
                  <a:srgbClr val="92D05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srgbClr val="0070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40" name="직사각형 239">
                  <a:extLst>
                    <a:ext uri="{FF2B5EF4-FFF2-40B4-BE49-F238E27FC236}">
                      <a16:creationId xmlns:a16="http://schemas.microsoft.com/office/drawing/2014/main" id="{5CF9FDDA-F48B-4BDA-9229-283F3BD3196D}"/>
                    </a:ext>
                  </a:extLst>
                </p:cNvPr>
                <p:cNvSpPr/>
                <p:nvPr/>
              </p:nvSpPr>
              <p:spPr>
                <a:xfrm>
                  <a:off x="4882575" y="4165886"/>
                  <a:ext cx="313201" cy="371789"/>
                </a:xfrm>
                <a:prstGeom prst="rect">
                  <a:avLst/>
                </a:prstGeom>
                <a:solidFill>
                  <a:srgbClr val="92D05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srgbClr val="0070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41" name="직사각형 240">
                  <a:extLst>
                    <a:ext uri="{FF2B5EF4-FFF2-40B4-BE49-F238E27FC236}">
                      <a16:creationId xmlns:a16="http://schemas.microsoft.com/office/drawing/2014/main" id="{26B0EB26-C43A-4996-8E80-248399B81655}"/>
                    </a:ext>
                  </a:extLst>
                </p:cNvPr>
                <p:cNvSpPr/>
                <p:nvPr/>
              </p:nvSpPr>
              <p:spPr>
                <a:xfrm>
                  <a:off x="5189292" y="4165886"/>
                  <a:ext cx="313201" cy="371789"/>
                </a:xfrm>
                <a:prstGeom prst="rect">
                  <a:avLst/>
                </a:prstGeom>
                <a:solidFill>
                  <a:srgbClr val="92D05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srgbClr val="0070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42" name="직사각형 241">
                  <a:extLst>
                    <a:ext uri="{FF2B5EF4-FFF2-40B4-BE49-F238E27FC236}">
                      <a16:creationId xmlns:a16="http://schemas.microsoft.com/office/drawing/2014/main" id="{F5180D0C-F315-40C5-B18C-C2087F093CD2}"/>
                    </a:ext>
                  </a:extLst>
                </p:cNvPr>
                <p:cNvSpPr/>
                <p:nvPr/>
              </p:nvSpPr>
              <p:spPr>
                <a:xfrm>
                  <a:off x="5496008" y="4165886"/>
                  <a:ext cx="313201" cy="371789"/>
                </a:xfrm>
                <a:prstGeom prst="rect">
                  <a:avLst/>
                </a:prstGeom>
                <a:solidFill>
                  <a:srgbClr val="92D05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srgbClr val="0070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</p:grpSp>
        <p:grpSp>
          <p:nvGrpSpPr>
            <p:cNvPr id="250" name="그룹 249">
              <a:extLst>
                <a:ext uri="{FF2B5EF4-FFF2-40B4-BE49-F238E27FC236}">
                  <a16:creationId xmlns:a16="http://schemas.microsoft.com/office/drawing/2014/main" id="{CDDCA81F-7E6E-4005-A7D4-7B3E2C42DD00}"/>
                </a:ext>
              </a:extLst>
            </p:cNvPr>
            <p:cNvGrpSpPr/>
            <p:nvPr/>
          </p:nvGrpSpPr>
          <p:grpSpPr>
            <a:xfrm>
              <a:off x="2005305" y="5448065"/>
              <a:ext cx="3693565" cy="371790"/>
              <a:chOff x="1094064" y="4165885"/>
              <a:chExt cx="3693565" cy="371790"/>
            </a:xfrm>
          </p:grpSpPr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6ECA24FE-90F1-4547-BF12-FB6BB1742C10}"/>
                  </a:ext>
                </a:extLst>
              </p:cNvPr>
              <p:cNvGrpSpPr/>
              <p:nvPr/>
            </p:nvGrpSpPr>
            <p:grpSpPr>
              <a:xfrm>
                <a:off x="1094064" y="4165886"/>
                <a:ext cx="2153499" cy="371789"/>
                <a:chOff x="1094064" y="4165886"/>
                <a:chExt cx="2153499" cy="371789"/>
              </a:xfrm>
            </p:grpSpPr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DA16B83D-D0D1-4EA3-A443-74DD200BECCF}"/>
                    </a:ext>
                  </a:extLst>
                </p:cNvPr>
                <p:cNvSpPr/>
                <p:nvPr/>
              </p:nvSpPr>
              <p:spPr>
                <a:xfrm>
                  <a:off x="1094064" y="4165886"/>
                  <a:ext cx="313201" cy="371789"/>
                </a:xfrm>
                <a:prstGeom prst="rect">
                  <a:avLst/>
                </a:prstGeom>
                <a:solidFill>
                  <a:srgbClr val="00B0F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srgbClr val="0070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745E0257-CA66-4511-BC05-A5F61B1C4963}"/>
                    </a:ext>
                  </a:extLst>
                </p:cNvPr>
                <p:cNvSpPr/>
                <p:nvPr/>
              </p:nvSpPr>
              <p:spPr>
                <a:xfrm>
                  <a:off x="1400780" y="4165886"/>
                  <a:ext cx="313201" cy="371789"/>
                </a:xfrm>
                <a:prstGeom prst="rect">
                  <a:avLst/>
                </a:prstGeom>
                <a:solidFill>
                  <a:srgbClr val="00B0F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srgbClr val="0070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36A54927-0494-43C9-A35D-BFEA35E65512}"/>
                    </a:ext>
                  </a:extLst>
                </p:cNvPr>
                <p:cNvSpPr/>
                <p:nvPr/>
              </p:nvSpPr>
              <p:spPr>
                <a:xfrm>
                  <a:off x="1707497" y="4165886"/>
                  <a:ext cx="313201" cy="371789"/>
                </a:xfrm>
                <a:prstGeom prst="rect">
                  <a:avLst/>
                </a:prstGeom>
                <a:solidFill>
                  <a:srgbClr val="00B0F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srgbClr val="0070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6F4BCB18-2126-4060-8D66-44CB8FABB878}"/>
                    </a:ext>
                  </a:extLst>
                </p:cNvPr>
                <p:cNvSpPr/>
                <p:nvPr/>
              </p:nvSpPr>
              <p:spPr>
                <a:xfrm>
                  <a:off x="2014213" y="4165886"/>
                  <a:ext cx="313201" cy="371789"/>
                </a:xfrm>
                <a:prstGeom prst="rect">
                  <a:avLst/>
                </a:prstGeom>
                <a:solidFill>
                  <a:srgbClr val="00B0F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srgbClr val="0070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C1B0C59D-032C-42AA-8114-A48E5C48379B}"/>
                    </a:ext>
                  </a:extLst>
                </p:cNvPr>
                <p:cNvSpPr/>
                <p:nvPr/>
              </p:nvSpPr>
              <p:spPr>
                <a:xfrm>
                  <a:off x="2320929" y="4165886"/>
                  <a:ext cx="313201" cy="371789"/>
                </a:xfrm>
                <a:prstGeom prst="rect">
                  <a:avLst/>
                </a:prstGeom>
                <a:solidFill>
                  <a:srgbClr val="00B0F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srgbClr val="0070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63" name="직사각형 262">
                  <a:extLst>
                    <a:ext uri="{FF2B5EF4-FFF2-40B4-BE49-F238E27FC236}">
                      <a16:creationId xmlns:a16="http://schemas.microsoft.com/office/drawing/2014/main" id="{941CA9B6-B0E7-40EB-8252-BDA67612DFC7}"/>
                    </a:ext>
                  </a:extLst>
                </p:cNvPr>
                <p:cNvSpPr/>
                <p:nvPr/>
              </p:nvSpPr>
              <p:spPr>
                <a:xfrm>
                  <a:off x="2627646" y="4165886"/>
                  <a:ext cx="313201" cy="371789"/>
                </a:xfrm>
                <a:prstGeom prst="rect">
                  <a:avLst/>
                </a:prstGeom>
                <a:solidFill>
                  <a:srgbClr val="00B0F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srgbClr val="0070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64" name="직사각형 263">
                  <a:extLst>
                    <a:ext uri="{FF2B5EF4-FFF2-40B4-BE49-F238E27FC236}">
                      <a16:creationId xmlns:a16="http://schemas.microsoft.com/office/drawing/2014/main" id="{416DB8EE-AB61-4A63-9A28-50A4E23DBDFF}"/>
                    </a:ext>
                  </a:extLst>
                </p:cNvPr>
                <p:cNvSpPr/>
                <p:nvPr/>
              </p:nvSpPr>
              <p:spPr>
                <a:xfrm>
                  <a:off x="2934362" y="4165886"/>
                  <a:ext cx="313201" cy="371789"/>
                </a:xfrm>
                <a:prstGeom prst="rect">
                  <a:avLst/>
                </a:prstGeom>
                <a:solidFill>
                  <a:srgbClr val="00B0F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srgbClr val="0070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grpSp>
            <p:nvGrpSpPr>
              <p:cNvPr id="252" name="그룹 251">
                <a:extLst>
                  <a:ext uri="{FF2B5EF4-FFF2-40B4-BE49-F238E27FC236}">
                    <a16:creationId xmlns:a16="http://schemas.microsoft.com/office/drawing/2014/main" id="{827CB5CD-0B75-4617-A0B0-3E6CF307E0B8}"/>
                  </a:ext>
                </a:extLst>
              </p:cNvPr>
              <p:cNvGrpSpPr/>
              <p:nvPr/>
            </p:nvGrpSpPr>
            <p:grpSpPr>
              <a:xfrm>
                <a:off x="3247563" y="4165885"/>
                <a:ext cx="1540066" cy="371789"/>
                <a:chOff x="4269143" y="4165886"/>
                <a:chExt cx="1540066" cy="371789"/>
              </a:xfrm>
            </p:grpSpPr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C45B6947-D22C-4A6E-AFF2-B98A8F95425B}"/>
                    </a:ext>
                  </a:extLst>
                </p:cNvPr>
                <p:cNvSpPr/>
                <p:nvPr/>
              </p:nvSpPr>
              <p:spPr>
                <a:xfrm>
                  <a:off x="4269143" y="4165886"/>
                  <a:ext cx="313201" cy="371789"/>
                </a:xfrm>
                <a:prstGeom prst="rect">
                  <a:avLst/>
                </a:prstGeom>
                <a:solidFill>
                  <a:srgbClr val="92D05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srgbClr val="0070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E74A6564-6E12-4E3A-BFDC-DBD243E2467B}"/>
                    </a:ext>
                  </a:extLst>
                </p:cNvPr>
                <p:cNvSpPr/>
                <p:nvPr/>
              </p:nvSpPr>
              <p:spPr>
                <a:xfrm>
                  <a:off x="4575859" y="4165886"/>
                  <a:ext cx="313201" cy="371789"/>
                </a:xfrm>
                <a:prstGeom prst="rect">
                  <a:avLst/>
                </a:prstGeom>
                <a:solidFill>
                  <a:srgbClr val="92D05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srgbClr val="0070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55" name="직사각형 254">
                  <a:extLst>
                    <a:ext uri="{FF2B5EF4-FFF2-40B4-BE49-F238E27FC236}">
                      <a16:creationId xmlns:a16="http://schemas.microsoft.com/office/drawing/2014/main" id="{DFFB7CAE-87AE-4278-9A62-4F8CFCC98EF5}"/>
                    </a:ext>
                  </a:extLst>
                </p:cNvPr>
                <p:cNvSpPr/>
                <p:nvPr/>
              </p:nvSpPr>
              <p:spPr>
                <a:xfrm>
                  <a:off x="4882575" y="4165886"/>
                  <a:ext cx="313201" cy="371789"/>
                </a:xfrm>
                <a:prstGeom prst="rect">
                  <a:avLst/>
                </a:prstGeom>
                <a:solidFill>
                  <a:srgbClr val="92D05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srgbClr val="0070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56" name="직사각형 255">
                  <a:extLst>
                    <a:ext uri="{FF2B5EF4-FFF2-40B4-BE49-F238E27FC236}">
                      <a16:creationId xmlns:a16="http://schemas.microsoft.com/office/drawing/2014/main" id="{F75AA1AB-8875-4FD7-8A88-B2A0E21F7EED}"/>
                    </a:ext>
                  </a:extLst>
                </p:cNvPr>
                <p:cNvSpPr/>
                <p:nvPr/>
              </p:nvSpPr>
              <p:spPr>
                <a:xfrm>
                  <a:off x="5189292" y="4165886"/>
                  <a:ext cx="313201" cy="371789"/>
                </a:xfrm>
                <a:prstGeom prst="rect">
                  <a:avLst/>
                </a:prstGeom>
                <a:solidFill>
                  <a:srgbClr val="92D05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srgbClr val="0070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id="{BD2728F9-287D-4A66-8163-048361440FAA}"/>
                    </a:ext>
                  </a:extLst>
                </p:cNvPr>
                <p:cNvSpPr/>
                <p:nvPr/>
              </p:nvSpPr>
              <p:spPr>
                <a:xfrm>
                  <a:off x="5496008" y="4165886"/>
                  <a:ext cx="313201" cy="371789"/>
                </a:xfrm>
                <a:prstGeom prst="rect">
                  <a:avLst/>
                </a:prstGeom>
                <a:solidFill>
                  <a:srgbClr val="92D05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srgbClr val="0070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</p:grpSp>
        <p:grpSp>
          <p:nvGrpSpPr>
            <p:cNvPr id="265" name="그룹 264">
              <a:extLst>
                <a:ext uri="{FF2B5EF4-FFF2-40B4-BE49-F238E27FC236}">
                  <a16:creationId xmlns:a16="http://schemas.microsoft.com/office/drawing/2014/main" id="{62B7C2BE-FF39-46A0-8EB6-79D75FD1EFB4}"/>
                </a:ext>
              </a:extLst>
            </p:cNvPr>
            <p:cNvGrpSpPr/>
            <p:nvPr/>
          </p:nvGrpSpPr>
          <p:grpSpPr>
            <a:xfrm>
              <a:off x="2325504" y="5865966"/>
              <a:ext cx="3693565" cy="371790"/>
              <a:chOff x="1094064" y="4165885"/>
              <a:chExt cx="3693565" cy="371790"/>
            </a:xfrm>
          </p:grpSpPr>
          <p:grpSp>
            <p:nvGrpSpPr>
              <p:cNvPr id="266" name="그룹 265">
                <a:extLst>
                  <a:ext uri="{FF2B5EF4-FFF2-40B4-BE49-F238E27FC236}">
                    <a16:creationId xmlns:a16="http://schemas.microsoft.com/office/drawing/2014/main" id="{E354149A-403A-4BBC-AAE3-916DEF426FDE}"/>
                  </a:ext>
                </a:extLst>
              </p:cNvPr>
              <p:cNvGrpSpPr/>
              <p:nvPr/>
            </p:nvGrpSpPr>
            <p:grpSpPr>
              <a:xfrm>
                <a:off x="1094064" y="4165886"/>
                <a:ext cx="2153499" cy="371789"/>
                <a:chOff x="1094064" y="4165886"/>
                <a:chExt cx="2153499" cy="371789"/>
              </a:xfrm>
            </p:grpSpPr>
            <p:sp>
              <p:nvSpPr>
                <p:cNvPr id="273" name="직사각형 272">
                  <a:extLst>
                    <a:ext uri="{FF2B5EF4-FFF2-40B4-BE49-F238E27FC236}">
                      <a16:creationId xmlns:a16="http://schemas.microsoft.com/office/drawing/2014/main" id="{9E8B4144-53B2-4DAB-9253-6CCAA35AD3B3}"/>
                    </a:ext>
                  </a:extLst>
                </p:cNvPr>
                <p:cNvSpPr/>
                <p:nvPr/>
              </p:nvSpPr>
              <p:spPr>
                <a:xfrm>
                  <a:off x="1094064" y="4165886"/>
                  <a:ext cx="313201" cy="371789"/>
                </a:xfrm>
                <a:prstGeom prst="rect">
                  <a:avLst/>
                </a:prstGeom>
                <a:solidFill>
                  <a:srgbClr val="00B0F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srgbClr val="0070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74" name="직사각형 273">
                  <a:extLst>
                    <a:ext uri="{FF2B5EF4-FFF2-40B4-BE49-F238E27FC236}">
                      <a16:creationId xmlns:a16="http://schemas.microsoft.com/office/drawing/2014/main" id="{251EF282-FEA7-46C0-ADB2-64B97C921750}"/>
                    </a:ext>
                  </a:extLst>
                </p:cNvPr>
                <p:cNvSpPr/>
                <p:nvPr/>
              </p:nvSpPr>
              <p:spPr>
                <a:xfrm>
                  <a:off x="1400780" y="4165886"/>
                  <a:ext cx="313201" cy="371789"/>
                </a:xfrm>
                <a:prstGeom prst="rect">
                  <a:avLst/>
                </a:prstGeom>
                <a:solidFill>
                  <a:srgbClr val="00B0F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srgbClr val="0070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75" name="직사각형 274">
                  <a:extLst>
                    <a:ext uri="{FF2B5EF4-FFF2-40B4-BE49-F238E27FC236}">
                      <a16:creationId xmlns:a16="http://schemas.microsoft.com/office/drawing/2014/main" id="{AA6A8E0A-9808-492B-A03E-7FEB0F99699B}"/>
                    </a:ext>
                  </a:extLst>
                </p:cNvPr>
                <p:cNvSpPr/>
                <p:nvPr/>
              </p:nvSpPr>
              <p:spPr>
                <a:xfrm>
                  <a:off x="1707497" y="4165886"/>
                  <a:ext cx="313201" cy="371789"/>
                </a:xfrm>
                <a:prstGeom prst="rect">
                  <a:avLst/>
                </a:prstGeom>
                <a:solidFill>
                  <a:srgbClr val="00B0F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srgbClr val="0070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76" name="직사각형 275">
                  <a:extLst>
                    <a:ext uri="{FF2B5EF4-FFF2-40B4-BE49-F238E27FC236}">
                      <a16:creationId xmlns:a16="http://schemas.microsoft.com/office/drawing/2014/main" id="{FFBC1B7B-DBF9-4A6F-9C95-5B80008A102E}"/>
                    </a:ext>
                  </a:extLst>
                </p:cNvPr>
                <p:cNvSpPr/>
                <p:nvPr/>
              </p:nvSpPr>
              <p:spPr>
                <a:xfrm>
                  <a:off x="2014213" y="4165886"/>
                  <a:ext cx="313201" cy="371789"/>
                </a:xfrm>
                <a:prstGeom prst="rect">
                  <a:avLst/>
                </a:prstGeom>
                <a:solidFill>
                  <a:srgbClr val="00B0F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srgbClr val="0070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8606BEDF-1F07-46B6-986C-56AEFD90D407}"/>
                    </a:ext>
                  </a:extLst>
                </p:cNvPr>
                <p:cNvSpPr/>
                <p:nvPr/>
              </p:nvSpPr>
              <p:spPr>
                <a:xfrm>
                  <a:off x="2320929" y="4165886"/>
                  <a:ext cx="313201" cy="371789"/>
                </a:xfrm>
                <a:prstGeom prst="rect">
                  <a:avLst/>
                </a:prstGeom>
                <a:solidFill>
                  <a:srgbClr val="00B0F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srgbClr val="0070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6A64F1A9-E0AF-4875-A362-4D61E7042AEA}"/>
                    </a:ext>
                  </a:extLst>
                </p:cNvPr>
                <p:cNvSpPr/>
                <p:nvPr/>
              </p:nvSpPr>
              <p:spPr>
                <a:xfrm>
                  <a:off x="2627646" y="4165886"/>
                  <a:ext cx="313201" cy="371789"/>
                </a:xfrm>
                <a:prstGeom prst="rect">
                  <a:avLst/>
                </a:prstGeom>
                <a:solidFill>
                  <a:srgbClr val="00B0F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srgbClr val="0070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E1D4ECBF-9772-4C70-926F-794DF8F58228}"/>
                    </a:ext>
                  </a:extLst>
                </p:cNvPr>
                <p:cNvSpPr/>
                <p:nvPr/>
              </p:nvSpPr>
              <p:spPr>
                <a:xfrm>
                  <a:off x="2934362" y="4165886"/>
                  <a:ext cx="313201" cy="371789"/>
                </a:xfrm>
                <a:prstGeom prst="rect">
                  <a:avLst/>
                </a:prstGeom>
                <a:solidFill>
                  <a:srgbClr val="00B0F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srgbClr val="0070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grpSp>
            <p:nvGrpSpPr>
              <p:cNvPr id="267" name="그룹 266">
                <a:extLst>
                  <a:ext uri="{FF2B5EF4-FFF2-40B4-BE49-F238E27FC236}">
                    <a16:creationId xmlns:a16="http://schemas.microsoft.com/office/drawing/2014/main" id="{F59E4EF0-6AE9-4B2D-8B80-9BBD2944107C}"/>
                  </a:ext>
                </a:extLst>
              </p:cNvPr>
              <p:cNvGrpSpPr/>
              <p:nvPr/>
            </p:nvGrpSpPr>
            <p:grpSpPr>
              <a:xfrm>
                <a:off x="3247563" y="4165885"/>
                <a:ext cx="1540066" cy="371789"/>
                <a:chOff x="4269143" y="4165886"/>
                <a:chExt cx="1540066" cy="371789"/>
              </a:xfrm>
            </p:grpSpPr>
            <p:sp>
              <p:nvSpPr>
                <p:cNvPr id="268" name="직사각형 267">
                  <a:extLst>
                    <a:ext uri="{FF2B5EF4-FFF2-40B4-BE49-F238E27FC236}">
                      <a16:creationId xmlns:a16="http://schemas.microsoft.com/office/drawing/2014/main" id="{842DB8C2-428D-49B9-AEE6-F50EA59817BB}"/>
                    </a:ext>
                  </a:extLst>
                </p:cNvPr>
                <p:cNvSpPr/>
                <p:nvPr/>
              </p:nvSpPr>
              <p:spPr>
                <a:xfrm>
                  <a:off x="4269143" y="4165886"/>
                  <a:ext cx="313201" cy="371789"/>
                </a:xfrm>
                <a:prstGeom prst="rect">
                  <a:avLst/>
                </a:prstGeom>
                <a:solidFill>
                  <a:srgbClr val="92D05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srgbClr val="0070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69" name="직사각형 268">
                  <a:extLst>
                    <a:ext uri="{FF2B5EF4-FFF2-40B4-BE49-F238E27FC236}">
                      <a16:creationId xmlns:a16="http://schemas.microsoft.com/office/drawing/2014/main" id="{226B2F45-A5B6-4766-BA49-FFD5AEC94EC6}"/>
                    </a:ext>
                  </a:extLst>
                </p:cNvPr>
                <p:cNvSpPr/>
                <p:nvPr/>
              </p:nvSpPr>
              <p:spPr>
                <a:xfrm>
                  <a:off x="4575859" y="4165886"/>
                  <a:ext cx="313201" cy="371789"/>
                </a:xfrm>
                <a:prstGeom prst="rect">
                  <a:avLst/>
                </a:prstGeom>
                <a:solidFill>
                  <a:srgbClr val="92D05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srgbClr val="0070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70" name="직사각형 269">
                  <a:extLst>
                    <a:ext uri="{FF2B5EF4-FFF2-40B4-BE49-F238E27FC236}">
                      <a16:creationId xmlns:a16="http://schemas.microsoft.com/office/drawing/2014/main" id="{A111E15E-463A-4444-8D2A-C3068163481C}"/>
                    </a:ext>
                  </a:extLst>
                </p:cNvPr>
                <p:cNvSpPr/>
                <p:nvPr/>
              </p:nvSpPr>
              <p:spPr>
                <a:xfrm>
                  <a:off x="4882575" y="4165886"/>
                  <a:ext cx="313201" cy="371789"/>
                </a:xfrm>
                <a:prstGeom prst="rect">
                  <a:avLst/>
                </a:prstGeom>
                <a:solidFill>
                  <a:srgbClr val="92D05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srgbClr val="0070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71" name="직사각형 270">
                  <a:extLst>
                    <a:ext uri="{FF2B5EF4-FFF2-40B4-BE49-F238E27FC236}">
                      <a16:creationId xmlns:a16="http://schemas.microsoft.com/office/drawing/2014/main" id="{9E189E2B-CDFD-4EC3-BEA4-09E11FD0F8EF}"/>
                    </a:ext>
                  </a:extLst>
                </p:cNvPr>
                <p:cNvSpPr/>
                <p:nvPr/>
              </p:nvSpPr>
              <p:spPr>
                <a:xfrm>
                  <a:off x="5189292" y="4165886"/>
                  <a:ext cx="313201" cy="371789"/>
                </a:xfrm>
                <a:prstGeom prst="rect">
                  <a:avLst/>
                </a:prstGeom>
                <a:solidFill>
                  <a:srgbClr val="92D05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srgbClr val="0070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72" name="직사각형 271">
                  <a:extLst>
                    <a:ext uri="{FF2B5EF4-FFF2-40B4-BE49-F238E27FC236}">
                      <a16:creationId xmlns:a16="http://schemas.microsoft.com/office/drawing/2014/main" id="{2F517DFA-6DE7-4B7A-9EAB-4263815A91D2}"/>
                    </a:ext>
                  </a:extLst>
                </p:cNvPr>
                <p:cNvSpPr/>
                <p:nvPr/>
              </p:nvSpPr>
              <p:spPr>
                <a:xfrm>
                  <a:off x="5496008" y="4165886"/>
                  <a:ext cx="313201" cy="371789"/>
                </a:xfrm>
                <a:prstGeom prst="rect">
                  <a:avLst/>
                </a:prstGeom>
                <a:solidFill>
                  <a:srgbClr val="92D05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srgbClr val="0070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5889283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0BF9F7-66C2-46F6-ABA9-EA8D873C3CF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/>
              <a:t>LSTM has 3 important parameters</a:t>
            </a:r>
            <a:endParaRPr lang="en-US" altLang="ko-KR" b="1"/>
          </a:p>
          <a:p>
            <a:pPr lvl="1"/>
            <a:r>
              <a:rPr lang="en-US" altLang="ko-KR" b="1"/>
              <a:t>neurons : </a:t>
            </a:r>
            <a:r>
              <a:rPr lang="en-US" altLang="ko-KR"/>
              <a:t>dimensionality of the output space</a:t>
            </a:r>
          </a:p>
          <a:p>
            <a:pPr lvl="1"/>
            <a:r>
              <a:rPr lang="en-US" altLang="ko-KR" b="1"/>
              <a:t>return_sequences</a:t>
            </a:r>
            <a:r>
              <a:rPr lang="en-US" altLang="ko-KR"/>
              <a:t>: whether to return the last output. (hidden state, memory cell,h)</a:t>
            </a:r>
          </a:p>
          <a:p>
            <a:pPr lvl="2"/>
            <a:r>
              <a:rPr lang="en-US" altLang="ko-KR"/>
              <a:t>in the output sequence, or the full sequence. </a:t>
            </a:r>
          </a:p>
          <a:p>
            <a:pPr lvl="2"/>
            <a:r>
              <a:rPr lang="en-US" altLang="ko-KR"/>
              <a:t>Default: False.</a:t>
            </a:r>
          </a:p>
          <a:p>
            <a:pPr lvl="1"/>
            <a:r>
              <a:rPr lang="en-US" altLang="ko-KR" b="1"/>
              <a:t>return_state</a:t>
            </a:r>
            <a:r>
              <a:rPr lang="en-US" altLang="ko-KR"/>
              <a:t>: whether to return the last state in addition to the output. (cell state, c)	</a:t>
            </a:r>
          </a:p>
          <a:p>
            <a:pPr lvl="2"/>
            <a:r>
              <a:rPr lang="en-US" altLang="ko-KR"/>
              <a:t>Default: False.</a:t>
            </a:r>
          </a:p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559922-A1BF-483A-B0E9-75C573AB6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LSTM Parameters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AF5777-78CD-4D06-AED5-012B92570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708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D2C54B-F6E9-47C5-BD7C-4B0659873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8D835D2-C7E2-4334-90E4-DCB2F08C7B7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/>
              <a:t>Return_sequences=False</a:t>
            </a:r>
          </a:p>
          <a:p>
            <a:pPr lvl="1"/>
            <a:r>
              <a:rPr lang="en-US" altLang="ko-KR"/>
              <a:t>the layer only returns the output of the final time step</a:t>
            </a:r>
          </a:p>
          <a:p>
            <a:pPr lvl="1"/>
            <a:r>
              <a:rPr lang="en-US" altLang="ko-KR"/>
              <a:t>giving the model time to warm up its internal state before making a single prediction: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73AC339-8407-4242-9EE9-0B38DD781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return_sequences=False (the default)</a:t>
            </a:r>
            <a:endParaRPr lang="ko-KR" altLang="en-US"/>
          </a:p>
        </p:txBody>
      </p:sp>
      <p:pic>
        <p:nvPicPr>
          <p:cNvPr id="6" name="Picture 2" descr="An LSTM warming up and making a single prediction">
            <a:extLst>
              <a:ext uri="{FF2B5EF4-FFF2-40B4-BE49-F238E27FC236}">
                <a16:creationId xmlns:a16="http://schemas.microsoft.com/office/drawing/2014/main" id="{28EE5011-BDDE-4329-8C67-6553EAC31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642" y="1775044"/>
            <a:ext cx="5010150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297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D2C54B-F6E9-47C5-BD7C-4B0659873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8D835D2-C7E2-4334-90E4-DCB2F08C7B7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/>
              <a:t>Return_sequences=True</a:t>
            </a:r>
          </a:p>
          <a:p>
            <a:pPr lvl="1"/>
            <a:r>
              <a:rPr lang="en-US" altLang="ko-KR"/>
              <a:t>the layer returns an output for each input. This is useful for Stacking RNN layers.</a:t>
            </a:r>
          </a:p>
          <a:p>
            <a:pPr lvl="1"/>
            <a:r>
              <a:rPr lang="en-US" altLang="ko-KR"/>
              <a:t>Training a model on multiple time steps simultaneously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73AC339-8407-4242-9EE9-0B38DD781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return_sequences=True</a:t>
            </a:r>
            <a:endParaRPr lang="ko-KR" altLang="en-US"/>
          </a:p>
        </p:txBody>
      </p:sp>
      <p:pic>
        <p:nvPicPr>
          <p:cNvPr id="7" name="Picture 4" descr="An LSTM making a prediction after every time step">
            <a:extLst>
              <a:ext uri="{FF2B5EF4-FFF2-40B4-BE49-F238E27FC236}">
                <a16:creationId xmlns:a16="http://schemas.microsoft.com/office/drawing/2014/main" id="{576C1BD4-3A20-4DD1-A5E0-BD65FCFBB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712" y="1842302"/>
            <a:ext cx="5010150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3927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34B62C-5C2F-4201-BB60-DDCE8D542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8BCA62-C579-488F-BFAD-2FA23015E83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876013" y="985008"/>
            <a:ext cx="5101499" cy="5301738"/>
          </a:xfrm>
        </p:spPr>
        <p:txBody>
          <a:bodyPr/>
          <a:lstStyle/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7F3BB48-427C-4797-9F6A-E4713C52E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Reference Materials 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BD5F76-BFCB-47FA-93B6-784050AFE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654" y="909606"/>
            <a:ext cx="3500026" cy="4644894"/>
          </a:xfrm>
          <a:prstGeom prst="rect">
            <a:avLst/>
          </a:prstGeom>
        </p:spPr>
      </p:pic>
      <p:pic>
        <p:nvPicPr>
          <p:cNvPr id="1026" name="Picture 2" descr="https://wikidocs.net/images/book/what-is-natural-language-processing.jpg">
            <a:extLst>
              <a:ext uri="{FF2B5EF4-FFF2-40B4-BE49-F238E27FC236}">
                <a16:creationId xmlns:a16="http://schemas.microsoft.com/office/drawing/2014/main" id="{063774DB-9C66-4DFF-8C14-40B73B8AA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00379"/>
            <a:ext cx="1909572" cy="246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CA7ACE6-3A87-40FF-879C-8701EB3EB67F}"/>
              </a:ext>
            </a:extLst>
          </p:cNvPr>
          <p:cNvSpPr/>
          <p:nvPr/>
        </p:nvSpPr>
        <p:spPr>
          <a:xfrm>
            <a:off x="5876013" y="1152854"/>
            <a:ext cx="3680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solidFill>
                  <a:srgbClr val="000000"/>
                </a:solidFill>
                <a:latin typeface="Apple SD Gothic Neo"/>
              </a:rPr>
              <a:t>딥 러닝을 이용한 자연어 처리 입문</a:t>
            </a:r>
            <a:endParaRPr lang="ko-KR" altLang="en-US" b="1" i="0">
              <a:solidFill>
                <a:srgbClr val="000000"/>
              </a:solidFill>
              <a:effectLst/>
              <a:latin typeface="Apple SD Gothic Neo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22CC44-8608-441F-A4C6-5FA96F203D5E}"/>
              </a:ext>
            </a:extLst>
          </p:cNvPr>
          <p:cNvSpPr/>
          <p:nvPr/>
        </p:nvSpPr>
        <p:spPr>
          <a:xfrm>
            <a:off x="5947127" y="1476628"/>
            <a:ext cx="3201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https://wikidocs.net/book/2155</a:t>
            </a:r>
          </a:p>
        </p:txBody>
      </p:sp>
    </p:spTree>
    <p:extLst>
      <p:ext uri="{BB962C8B-B14F-4D97-AF65-F5344CB8AC3E}">
        <p14:creationId xmlns:p14="http://schemas.microsoft.com/office/powerpoint/2010/main" val="21160228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69B3E4E-B402-45DC-AD55-04DB2C7428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sequence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modeling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problem : </a:t>
            </a:r>
            <a:b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en-US" altLang="ko-KR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predict the next word</a:t>
            </a:r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7C5BE31-BBCD-4DE3-9B3A-A163652AD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151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874FF5E-CBF2-4BAA-9907-4A1E54952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AA41D3A-AF45-4ACC-90F9-C1AB1D79D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Why Sequence Models?</a:t>
            </a: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DAE74C4-75DE-4E3F-9802-E1DC50163195}"/>
              </a:ext>
            </a:extLst>
          </p:cNvPr>
          <p:cNvSpPr/>
          <p:nvPr/>
        </p:nvSpPr>
        <p:spPr>
          <a:xfrm>
            <a:off x="1210542" y="1160834"/>
            <a:ext cx="752167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r>
              <a:rPr lang="ko-KR" altLang="en-US" sz="4000" b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4000" b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sequence</a:t>
            </a:r>
            <a:r>
              <a:rPr lang="ko-KR" altLang="en-US" sz="4000" b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4000" b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modeling</a:t>
            </a:r>
            <a:r>
              <a:rPr lang="ko-KR" altLang="en-US" sz="4000" b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4000" b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problem</a:t>
            </a:r>
            <a:r>
              <a:rPr lang="ko-KR" altLang="en-US" sz="4000" b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4000" b="1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9AAE638-AC73-47FA-95C5-5D3038B92353}"/>
              </a:ext>
            </a:extLst>
          </p:cNvPr>
          <p:cNvGrpSpPr/>
          <p:nvPr/>
        </p:nvGrpSpPr>
        <p:grpSpPr>
          <a:xfrm>
            <a:off x="947057" y="2662892"/>
            <a:ext cx="9690196" cy="2326389"/>
            <a:chOff x="947057" y="2183412"/>
            <a:chExt cx="9690196" cy="232638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B8F6893-BBB2-4A6F-8EB6-FC0BD224ED16}"/>
                </a:ext>
              </a:extLst>
            </p:cNvPr>
            <p:cNvSpPr/>
            <p:nvPr/>
          </p:nvSpPr>
          <p:spPr>
            <a:xfrm>
              <a:off x="3343473" y="3556721"/>
              <a:ext cx="243528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i="1">
                  <a:solidFill>
                    <a:srgbClr val="0070C0"/>
                  </a:solidFill>
                  <a:ea typeface="나눔스퀘어" panose="020B0600000101010101" pitchFamily="50" charset="-127"/>
                </a:rPr>
                <a:t>given these words</a:t>
              </a:r>
              <a:endParaRPr lang="ko-KR" altLang="en-US" sz="2400" i="1">
                <a:solidFill>
                  <a:srgbClr val="0070C0"/>
                </a:solidFill>
                <a:ea typeface="나눔스퀘어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44CE88F-7FD4-4A01-A29A-9F2D74264FC7}"/>
                </a:ext>
              </a:extLst>
            </p:cNvPr>
            <p:cNvSpPr/>
            <p:nvPr/>
          </p:nvSpPr>
          <p:spPr>
            <a:xfrm>
              <a:off x="947057" y="2183412"/>
              <a:ext cx="7228114" cy="9144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>
                  <a:solidFill>
                    <a:schemeClr val="tx1"/>
                  </a:solidFill>
                </a:rPr>
                <a:t>“This morning I took the dog for a</a:t>
              </a:r>
              <a:endParaRPr lang="ko-KR" altLang="en-US" sz="400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8B80AF2-8E51-47F6-B8B1-19646FA741E4}"/>
                </a:ext>
              </a:extLst>
            </p:cNvPr>
            <p:cNvSpPr/>
            <p:nvPr/>
          </p:nvSpPr>
          <p:spPr>
            <a:xfrm>
              <a:off x="8175171" y="2183412"/>
              <a:ext cx="1426029" cy="9144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000">
                  <a:solidFill>
                    <a:schemeClr val="tx1"/>
                  </a:solidFill>
                </a:rPr>
                <a:t>walk.”</a:t>
              </a:r>
              <a:endParaRPr lang="ko-KR" altLang="en-US" sz="400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256BA8F-7667-44EB-AADE-2B0481578A00}"/>
                </a:ext>
              </a:extLst>
            </p:cNvPr>
            <p:cNvSpPr/>
            <p:nvPr/>
          </p:nvSpPr>
          <p:spPr>
            <a:xfrm>
              <a:off x="7139116" y="4048136"/>
              <a:ext cx="34981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i="1">
                  <a:solidFill>
                    <a:srgbClr val="0070C0"/>
                  </a:solidFill>
                  <a:ea typeface="나눔스퀘어" panose="020B0600000101010101" pitchFamily="50" charset="-127"/>
                </a:rPr>
                <a:t>predict what comes next?</a:t>
              </a:r>
              <a:endParaRPr lang="ko-KR" altLang="en-US" sz="2400" i="1">
                <a:solidFill>
                  <a:srgbClr val="0070C0"/>
                </a:solidFill>
                <a:ea typeface="나눔스퀘어" panose="020B0600000101010101" pitchFamily="50" charset="-127"/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97B3C767-37A1-4BA9-BC61-8C47858C7059}"/>
                </a:ext>
              </a:extLst>
            </p:cNvPr>
            <p:cNvCxnSpPr>
              <a:cxnSpLocks/>
              <a:stCxn id="14" idx="2"/>
              <a:endCxn id="12" idx="0"/>
            </p:cNvCxnSpPr>
            <p:nvPr/>
          </p:nvCxnSpPr>
          <p:spPr>
            <a:xfrm>
              <a:off x="4561114" y="3097812"/>
              <a:ext cx="0" cy="4589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874DA3F4-534F-478F-84AD-ED15C1C25511}"/>
                </a:ext>
              </a:extLst>
            </p:cNvPr>
            <p:cNvCxnSpPr>
              <a:cxnSpLocks/>
              <a:stCxn id="15" idx="2"/>
              <a:endCxn id="16" idx="0"/>
            </p:cNvCxnSpPr>
            <p:nvPr/>
          </p:nvCxnSpPr>
          <p:spPr>
            <a:xfrm flipH="1">
              <a:off x="8888185" y="3097812"/>
              <a:ext cx="1" cy="9503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25167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874FF5E-CBF2-4BAA-9907-4A1E54952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AA41D3A-AF45-4ACC-90F9-C1AB1D79D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Why Sequence Models?</a:t>
            </a:r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8316666-6F94-49B9-90DC-FA7131BE38FD}"/>
              </a:ext>
            </a:extLst>
          </p:cNvPr>
          <p:cNvGrpSpPr/>
          <p:nvPr/>
        </p:nvGrpSpPr>
        <p:grpSpPr>
          <a:xfrm>
            <a:off x="873303" y="945222"/>
            <a:ext cx="10561834" cy="5137079"/>
            <a:chOff x="873303" y="945222"/>
            <a:chExt cx="10561834" cy="513707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BD16F5B-50B9-41D1-916C-E228EAFAE791}"/>
                </a:ext>
              </a:extLst>
            </p:cNvPr>
            <p:cNvSpPr/>
            <p:nvPr/>
          </p:nvSpPr>
          <p:spPr>
            <a:xfrm>
              <a:off x="873303" y="945222"/>
              <a:ext cx="668344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en-US" altLang="ko-KR" sz="4000" b="1">
                  <a:solidFill>
                    <a:srgbClr val="0070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idea: use a fixed window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676A7CE-6506-4E8D-B9F6-2D1C73B85346}"/>
                </a:ext>
              </a:extLst>
            </p:cNvPr>
            <p:cNvGrpSpPr/>
            <p:nvPr/>
          </p:nvGrpSpPr>
          <p:grpSpPr>
            <a:xfrm>
              <a:off x="1035887" y="2017172"/>
              <a:ext cx="10399250" cy="4065129"/>
              <a:chOff x="1080621" y="2190281"/>
              <a:chExt cx="10299757" cy="3840332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63792CE4-69A7-49B0-96DF-79007BDFFA37}"/>
                  </a:ext>
                </a:extLst>
              </p:cNvPr>
              <p:cNvSpPr/>
              <p:nvPr/>
            </p:nvSpPr>
            <p:spPr>
              <a:xfrm>
                <a:off x="8055923" y="3561990"/>
                <a:ext cx="3324455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400" i="1">
                    <a:solidFill>
                      <a:srgbClr val="0070C0"/>
                    </a:solidFill>
                    <a:ea typeface="나눔스퀘어" panose="020B0600000101010101" pitchFamily="50" charset="-127"/>
                  </a:rPr>
                  <a:t>given these 2 words, predict what comes next?</a:t>
                </a:r>
                <a:endParaRPr lang="ko-KR" altLang="en-US" sz="2400" i="1">
                  <a:solidFill>
                    <a:srgbClr val="0070C0"/>
                  </a:solidFill>
                  <a:ea typeface="나눔스퀘어" panose="020B0600000101010101" pitchFamily="50" charset="-127"/>
                </a:endParaRPr>
              </a:p>
              <a:p>
                <a:endParaRPr lang="ko-KR" altLang="en-US" sz="2400" i="1">
                  <a:solidFill>
                    <a:srgbClr val="0070C0"/>
                  </a:solidFill>
                  <a:ea typeface="나눔스퀘어" panose="020B0600000101010101" pitchFamily="50" charset="-127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92B1B19F-2082-426A-9523-CA9C857AE3B2}"/>
                  </a:ext>
                </a:extLst>
              </p:cNvPr>
              <p:cNvSpPr/>
              <p:nvPr/>
            </p:nvSpPr>
            <p:spPr>
              <a:xfrm>
                <a:off x="1080621" y="2190281"/>
                <a:ext cx="6170664" cy="914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>
                    <a:solidFill>
                      <a:schemeClr val="tx1"/>
                    </a:solidFill>
                  </a:rPr>
                  <a:t>“This morning I took the dog</a:t>
                </a:r>
                <a:endParaRPr lang="ko-KR" alt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58204508-ADEA-4C25-B262-FF29D82480FF}"/>
                  </a:ext>
                </a:extLst>
              </p:cNvPr>
              <p:cNvSpPr/>
              <p:nvPr/>
            </p:nvSpPr>
            <p:spPr>
              <a:xfrm>
                <a:off x="8393987" y="2190281"/>
                <a:ext cx="1426029" cy="9144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>
                    <a:solidFill>
                      <a:schemeClr val="tx1"/>
                    </a:solidFill>
                  </a:rPr>
                  <a:t>walk.”</a:t>
                </a:r>
                <a:endParaRPr lang="ko-KR" alt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A4F6BA4-C4DE-4C39-BEE5-6366208B376B}"/>
                  </a:ext>
                </a:extLst>
              </p:cNvPr>
              <p:cNvSpPr/>
              <p:nvPr/>
            </p:nvSpPr>
            <p:spPr>
              <a:xfrm>
                <a:off x="7227187" y="2190454"/>
                <a:ext cx="1166800" cy="914400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4000">
                    <a:solidFill>
                      <a:schemeClr val="tx1"/>
                    </a:solidFill>
                  </a:rPr>
                  <a:t>for a </a:t>
                </a:r>
                <a:endParaRPr lang="ko-KR" alt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501E69-7A25-4849-B259-5C37ACF11313}"/>
                  </a:ext>
                </a:extLst>
              </p:cNvPr>
              <p:cNvSpPr txBox="1"/>
              <p:nvPr/>
            </p:nvSpPr>
            <p:spPr>
              <a:xfrm>
                <a:off x="1530850" y="3524801"/>
                <a:ext cx="436529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>
                    <a:solidFill>
                      <a:srgbClr val="C00000"/>
                    </a:solidFill>
                  </a:rPr>
                  <a:t>[ 1 0 0 0 0 </a:t>
                </a:r>
                <a:r>
                  <a:rPr lang="en-US" altLang="ko-KR" sz="4000">
                    <a:solidFill>
                      <a:srgbClr val="CC00FF"/>
                    </a:solidFill>
                  </a:rPr>
                  <a:t>0 1 0 0 0 ]</a:t>
                </a:r>
                <a:endParaRPr lang="ko-KR" altLang="en-US" sz="4000">
                  <a:solidFill>
                    <a:srgbClr val="CC00FF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4B4D65-B369-4A86-9B18-8B9E605A54A8}"/>
                  </a:ext>
                </a:extLst>
              </p:cNvPr>
              <p:cNvSpPr txBox="1"/>
              <p:nvPr/>
            </p:nvSpPr>
            <p:spPr>
              <a:xfrm>
                <a:off x="2198732" y="4162154"/>
                <a:ext cx="281673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/>
                  <a:t>     for            a </a:t>
                </a:r>
                <a:endParaRPr lang="ko-KR" altLang="en-US" sz="3600"/>
              </a:p>
            </p:txBody>
          </p:sp>
          <p:cxnSp>
            <p:nvCxnSpPr>
              <p:cNvPr id="14" name="연결선: 꺾임 13">
                <a:extLst>
                  <a:ext uri="{FF2B5EF4-FFF2-40B4-BE49-F238E27FC236}">
                    <a16:creationId xmlns:a16="http://schemas.microsoft.com/office/drawing/2014/main" id="{72037116-F79C-43A4-9AA8-C035CC779AFF}"/>
                  </a:ext>
                </a:extLst>
              </p:cNvPr>
              <p:cNvCxnSpPr>
                <a:cxnSpLocks/>
                <a:stCxn id="11" idx="2"/>
                <a:endCxn id="8" idx="0"/>
              </p:cNvCxnSpPr>
              <p:nvPr/>
            </p:nvCxnSpPr>
            <p:spPr>
              <a:xfrm rot="16200000" flipH="1">
                <a:off x="8535801" y="2379640"/>
                <a:ext cx="457136" cy="190756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E37CDC-E906-41D6-B93F-3FE5E2054C9C}"/>
                  </a:ext>
                </a:extLst>
              </p:cNvPr>
              <p:cNvSpPr txBox="1"/>
              <p:nvPr/>
            </p:nvSpPr>
            <p:spPr>
              <a:xfrm>
                <a:off x="2661454" y="5445838"/>
                <a:ext cx="189128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>
                    <a:solidFill>
                      <a:srgbClr val="FF0000"/>
                    </a:solidFill>
                  </a:rPr>
                  <a:t>prediction</a:t>
                </a:r>
                <a:endParaRPr lang="ko-KR" altLang="en-US" sz="32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2726C36B-EC56-4F55-960C-2F808E2D787E}"/>
                  </a:ext>
                </a:extLst>
              </p:cNvPr>
              <p:cNvCxnSpPr>
                <a:stCxn id="13" idx="2"/>
                <a:endCxn id="15" idx="0"/>
              </p:cNvCxnSpPr>
              <p:nvPr/>
            </p:nvCxnSpPr>
            <p:spPr>
              <a:xfrm flipH="1">
                <a:off x="3607098" y="4808485"/>
                <a:ext cx="1" cy="637353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C05C6D-F996-47AD-AE9F-95BA1661CAAC}"/>
                  </a:ext>
                </a:extLst>
              </p:cNvPr>
              <p:cNvSpPr txBox="1"/>
              <p:nvPr/>
            </p:nvSpPr>
            <p:spPr>
              <a:xfrm>
                <a:off x="6834650" y="5091894"/>
                <a:ext cx="311867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/>
                  <a:t>One hot feature vector </a:t>
                </a:r>
              </a:p>
              <a:p>
                <a:r>
                  <a:rPr lang="en-US" altLang="ko-KR" sz="2000"/>
                  <a:t>indicates what each word is </a:t>
                </a:r>
                <a:endParaRPr lang="ko-KR" altLang="en-US" sz="2000"/>
              </a:p>
            </p:txBody>
          </p:sp>
          <p:cxnSp>
            <p:nvCxnSpPr>
              <p:cNvPr id="18" name="연결선: 꺾임 17">
                <a:extLst>
                  <a:ext uri="{FF2B5EF4-FFF2-40B4-BE49-F238E27FC236}">
                    <a16:creationId xmlns:a16="http://schemas.microsoft.com/office/drawing/2014/main" id="{1AB05D75-1544-4E15-A640-E20DC385B30B}"/>
                  </a:ext>
                </a:extLst>
              </p:cNvPr>
              <p:cNvCxnSpPr>
                <a:cxnSpLocks/>
                <a:stCxn id="12" idx="3"/>
                <a:endCxn id="17" idx="1"/>
              </p:cNvCxnSpPr>
              <p:nvPr/>
            </p:nvCxnSpPr>
            <p:spPr>
              <a:xfrm>
                <a:off x="5896148" y="3878744"/>
                <a:ext cx="938502" cy="1567093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628834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874FF5E-CBF2-4BAA-9907-4A1E54952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AA41D3A-AF45-4ACC-90F9-C1AB1D79D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Why Sequence Models?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705123-5B5D-45DA-A95A-EE8B001C1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65" y="1323634"/>
            <a:ext cx="11018282" cy="421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923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874FF5E-CBF2-4BAA-9907-4A1E54952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AA41D3A-AF45-4ACC-90F9-C1AB1D79D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Why Sequence Models? Bag of words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725512-3AAB-4818-B7D8-0EFDD30CD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120" y="903937"/>
            <a:ext cx="9923836" cy="47794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5882C92-8D2D-49CC-91FB-93037DF78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50" y="4263738"/>
            <a:ext cx="3438525" cy="19145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776CA3B-7D17-4376-8077-D49B69A82235}"/>
              </a:ext>
            </a:extLst>
          </p:cNvPr>
          <p:cNvSpPr/>
          <p:nvPr/>
        </p:nvSpPr>
        <p:spPr>
          <a:xfrm>
            <a:off x="462350" y="1837065"/>
            <a:ext cx="358914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202122"/>
                </a:solidFill>
                <a:latin typeface="Arial" panose="020B0604020202020204" pitchFamily="34" charset="0"/>
              </a:rPr>
              <a:t>Bag-of-words model: </a:t>
            </a:r>
          </a:p>
          <a:p>
            <a:r>
              <a:rPr lang="en-US" altLang="ko-KR">
                <a:solidFill>
                  <a:srgbClr val="202122"/>
                </a:solidFill>
                <a:latin typeface="Arial" panose="020B0604020202020204" pitchFamily="34" charset="0"/>
              </a:rPr>
              <a:t>In this model, a text (such as a sentence or a document) is represented as the </a:t>
            </a:r>
            <a:r>
              <a:rPr lang="en-US" altLang="ko-KR">
                <a:solidFill>
                  <a:srgbClr val="0645AD"/>
                </a:solidFill>
                <a:latin typeface="Arial" panose="020B0604020202020204" pitchFamily="34" charset="0"/>
                <a:hlinkClick r:id="rId4" tooltip="Multiset"/>
              </a:rPr>
              <a:t>bag (multiset)</a:t>
            </a:r>
            <a:r>
              <a:rPr lang="en-US" altLang="ko-KR">
                <a:solidFill>
                  <a:srgbClr val="202122"/>
                </a:solidFill>
                <a:latin typeface="Arial" panose="020B0604020202020204" pitchFamily="34" charset="0"/>
              </a:rPr>
              <a:t> of its words, disregarding grammar and even word order but keeping </a:t>
            </a:r>
            <a:r>
              <a:rPr lang="en-US" altLang="ko-KR">
                <a:solidFill>
                  <a:srgbClr val="0645AD"/>
                </a:solidFill>
                <a:latin typeface="Arial" panose="020B0604020202020204" pitchFamily="34" charset="0"/>
                <a:hlinkClick r:id="rId5" tooltip="Multiplicity (mathematics)"/>
              </a:rPr>
              <a:t>multiplicity</a:t>
            </a:r>
            <a:r>
              <a:rPr lang="en-US" altLang="ko-KR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2944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874FF5E-CBF2-4BAA-9907-4A1E54952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AA41D3A-AF45-4ACC-90F9-C1AB1D79D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Why Sequence Models?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8A2A20-E7CF-405D-BCA7-40E097565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00" y="1196971"/>
            <a:ext cx="10839429" cy="413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90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874FF5E-CBF2-4BAA-9907-4A1E54952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AA41D3A-AF45-4ACC-90F9-C1AB1D79D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Why Sequence Models?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B293F8-E867-4602-AF51-A945E1049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97" y="1073604"/>
            <a:ext cx="9958389" cy="476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50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874FF5E-CBF2-4BAA-9907-4A1E54952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AA41D3A-AF45-4ACC-90F9-C1AB1D79D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Why Sequence Models?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4775A8-0B8E-483A-B3D2-7A46F01B9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276" y="951820"/>
            <a:ext cx="10366306" cy="480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46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874FF5E-CBF2-4BAA-9907-4A1E54952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AA41D3A-AF45-4ACC-90F9-C1AB1D79D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Why Sequence Models?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E63B85-4745-4823-A8E9-227D29600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295" y="1175657"/>
            <a:ext cx="10679135" cy="422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442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D876FEC-69D2-4A0A-AF8D-9847695834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A Visual Guide to Recurrent Layers in Keras </a:t>
            </a:r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51C51E5-6BE4-4E1F-ACE9-C6FF33B62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E53CFA-1394-4223-B86F-D524E2E2896B}"/>
              </a:ext>
            </a:extLst>
          </p:cNvPr>
          <p:cNvSpPr/>
          <p:nvPr/>
        </p:nvSpPr>
        <p:spPr>
          <a:xfrm>
            <a:off x="3210599" y="4967381"/>
            <a:ext cx="6004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source: </a:t>
            </a:r>
            <a:r>
              <a:rPr lang="ko-KR" altLang="en-US"/>
              <a:t>https://amitness.com/2020/04/recurrent-layers-keras/</a:t>
            </a:r>
          </a:p>
        </p:txBody>
      </p:sp>
    </p:spTree>
    <p:extLst>
      <p:ext uri="{BB962C8B-B14F-4D97-AF65-F5344CB8AC3E}">
        <p14:creationId xmlns:p14="http://schemas.microsoft.com/office/powerpoint/2010/main" val="2821296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DD28DCF-FDA2-4DB9-9EE1-1F5B07679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Reviewing the last class:</a:t>
            </a:r>
            <a:br>
              <a:rPr lang="en-US" altLang="ko-KR"/>
            </a:br>
            <a:r>
              <a:rPr lang="en-US" altLang="ko-KR"/>
              <a:t>RNN</a:t>
            </a:r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87B8D19-5546-4699-BD6F-AE9C40B98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1410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D63E71-9E58-41B3-B9F2-5DABE86A8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97A3E3-342A-43EE-A786-D1CB8EF9644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89614" y="844331"/>
            <a:ext cx="11545294" cy="5301738"/>
          </a:xfrm>
        </p:spPr>
        <p:txBody>
          <a:bodyPr/>
          <a:lstStyle/>
          <a:p>
            <a:r>
              <a:rPr lang="en-US" altLang="ko-KR"/>
              <a:t>Let’s take a simple example of encoding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6050849-5870-4DF8-B67E-D9E35851D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RNN: Single Output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E6BDB0-AAD2-4937-9A6E-560B03F1D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227" y="2185096"/>
            <a:ext cx="3609975" cy="28289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BE7816D-5D2B-4793-93EB-DD52367A056E}"/>
              </a:ext>
            </a:extLst>
          </p:cNvPr>
          <p:cNvSpPr/>
          <p:nvPr/>
        </p:nvSpPr>
        <p:spPr>
          <a:xfrm>
            <a:off x="822376" y="5269871"/>
            <a:ext cx="102626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3D4144"/>
                </a:solidFill>
                <a:latin typeface="-apple-system"/>
              </a:rPr>
              <a:t> We could either use one-hot encoding, pretrained word vectors, or learn word embeddings from scratch</a:t>
            </a:r>
            <a:endParaRPr lang="ko-KR" altLang="en-US"/>
          </a:p>
        </p:txBody>
      </p:sp>
      <p:pic>
        <p:nvPicPr>
          <p:cNvPr id="1026" name="Picture 2" descr="Embedding for I am Groot">
            <a:extLst>
              <a:ext uri="{FF2B5EF4-FFF2-40B4-BE49-F238E27FC236}">
                <a16:creationId xmlns:a16="http://schemas.microsoft.com/office/drawing/2014/main" id="{09D96B51-C10C-469E-83D3-643390315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814" y="2200391"/>
            <a:ext cx="2687965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170E3B5-B191-4057-8E0A-AD6BA0A32DAA}"/>
              </a:ext>
            </a:extLst>
          </p:cNvPr>
          <p:cNvSpPr/>
          <p:nvPr/>
        </p:nvSpPr>
        <p:spPr>
          <a:xfrm>
            <a:off x="1018095" y="1361709"/>
            <a:ext cx="94617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3D4144"/>
                </a:solidFill>
                <a:latin typeface="-apple-system"/>
              </a:rPr>
              <a:t> For simplicity, let’s assume we used some word embedding to convert each word into 2 numbers.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18E6AC-F00A-483A-A8A2-6A84F3306598}"/>
              </a:ext>
            </a:extLst>
          </p:cNvPr>
          <p:cNvSpPr/>
          <p:nvPr/>
        </p:nvSpPr>
        <p:spPr>
          <a:xfrm>
            <a:off x="3089799" y="5729016"/>
            <a:ext cx="5318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https://amitness.com/2020/04/recurrent-layers-keras/</a:t>
            </a:r>
          </a:p>
        </p:txBody>
      </p:sp>
    </p:spTree>
    <p:extLst>
      <p:ext uri="{BB962C8B-B14F-4D97-AF65-F5344CB8AC3E}">
        <p14:creationId xmlns:p14="http://schemas.microsoft.com/office/powerpoint/2010/main" val="32025205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ED49AFF-458C-47D8-AAB4-D24C0AA1E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E50550-4D84-4242-9A00-C0417A3672A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/>
              <a:t>SimpleRNN with a Dense layer</a:t>
            </a:r>
          </a:p>
          <a:p>
            <a:pPr lvl="1"/>
            <a:r>
              <a:rPr lang="en-US" altLang="ko-KR"/>
              <a:t>to build an architecture for something like sentiment analysis or text classification.</a:t>
            </a:r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31265C8C-7EDA-4221-A08F-0635059B3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SimpleRNN (1)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E46AF80-17BA-474F-AD22-3680C4031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551" y="1948304"/>
            <a:ext cx="605790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122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BDC95B-5386-4B90-BAD7-D2B6118E0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88056" y="6419959"/>
            <a:ext cx="2146852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4E0715-2F4B-4135-9C52-E1B3CF4656E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89614" y="844331"/>
            <a:ext cx="11545294" cy="5301738"/>
          </a:xfrm>
        </p:spPr>
        <p:txBody>
          <a:bodyPr/>
          <a:lstStyle/>
          <a:p>
            <a:r>
              <a:rPr lang="en-US" altLang="ko-KR"/>
              <a:t>we treat each word as a time-step and the embedding as features. 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7618AF1-FCDA-4FF4-B1F8-AB41D7B45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SimpleRNN : Many-to-One</a:t>
            </a:r>
            <a:endParaRPr lang="ko-KR" altLang="en-US"/>
          </a:p>
        </p:txBody>
      </p:sp>
      <p:pic>
        <p:nvPicPr>
          <p:cNvPr id="2050" name="Picture 2" descr="How SimpleRNN works">
            <a:extLst>
              <a:ext uri="{FF2B5EF4-FFF2-40B4-BE49-F238E27FC236}">
                <a16:creationId xmlns:a16="http://schemas.microsoft.com/office/drawing/2014/main" id="{DEE43785-C86B-437C-A063-8E45631FA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628" y="2208447"/>
            <a:ext cx="6559713" cy="353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AB9C925-DF48-4CC7-B318-1E15944B1130}"/>
              </a:ext>
            </a:extLst>
          </p:cNvPr>
          <p:cNvSpPr/>
          <p:nvPr/>
        </p:nvSpPr>
        <p:spPr>
          <a:xfrm>
            <a:off x="1844429" y="1341723"/>
            <a:ext cx="75032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model.add(layers.SimpleRNN(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,input_shape=(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)))</a:t>
            </a:r>
            <a:endParaRPr lang="en-US" altLang="ko-KR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11BA43C-4711-435F-B7DD-0ADFA6FD5AD9}"/>
              </a:ext>
            </a:extLst>
          </p:cNvPr>
          <p:cNvSpPr/>
          <p:nvPr/>
        </p:nvSpPr>
        <p:spPr>
          <a:xfrm>
            <a:off x="5596042" y="1341723"/>
            <a:ext cx="337506" cy="369333"/>
          </a:xfrm>
          <a:prstGeom prst="ellipse">
            <a:avLst/>
          </a:prstGeom>
          <a:solidFill>
            <a:srgbClr val="00B050">
              <a:alpha val="1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9087A0F-322D-4398-8EE9-25C9B42A8386}"/>
              </a:ext>
            </a:extLst>
          </p:cNvPr>
          <p:cNvSpPr/>
          <p:nvPr/>
        </p:nvSpPr>
        <p:spPr>
          <a:xfrm>
            <a:off x="7396561" y="3044859"/>
            <a:ext cx="1125270" cy="384142"/>
          </a:xfrm>
          <a:prstGeom prst="ellipse">
            <a:avLst/>
          </a:prstGeom>
          <a:solidFill>
            <a:srgbClr val="FFC000">
              <a:alpha val="1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FF80E4BF-ACBD-4A29-A445-8AC18A9AFB33}"/>
              </a:ext>
            </a:extLst>
          </p:cNvPr>
          <p:cNvCxnSpPr>
            <a:stCxn id="8" idx="5"/>
            <a:endCxn id="9" idx="6"/>
          </p:cNvCxnSpPr>
          <p:nvPr/>
        </p:nvCxnSpPr>
        <p:spPr>
          <a:xfrm rot="16200000" flipH="1">
            <a:off x="6412995" y="1128094"/>
            <a:ext cx="1579962" cy="2637710"/>
          </a:xfrm>
          <a:prstGeom prst="bentConnector4">
            <a:avLst>
              <a:gd name="adj1" fmla="val 22521"/>
              <a:gd name="adj2" fmla="val 1086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8321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BB4D4F6-6811-4BC3-B62D-9C763CD3A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57263ED-66C6-4D01-869A-A08CD35E3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SimpleRNN (3) : return_sequences=True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B84EC3-15F2-4DB0-A603-8FC9A6EF9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40" y="1338262"/>
            <a:ext cx="8425677" cy="30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3715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BB4D4F6-6811-4BC3-B62D-9C763CD3A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1D1CCF-2E7D-412D-A7FD-6D8ABB2EBD3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89615" y="844331"/>
            <a:ext cx="11545294" cy="5301738"/>
          </a:xfrm>
        </p:spPr>
        <p:txBody>
          <a:bodyPr/>
          <a:lstStyle/>
          <a:p>
            <a:r>
              <a:rPr lang="en-US" altLang="ko-KR"/>
              <a:t>return_sequences = True</a:t>
            </a:r>
          </a:p>
          <a:p>
            <a:pPr lvl="1"/>
            <a:r>
              <a:rPr lang="en-US" altLang="ko-KR"/>
              <a:t>True : the output from each unfolded RNN cell is returned instead of only the last cell.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57263ED-66C6-4D01-869A-A08CD35E3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RNN with return_sequences : Many-to-Many</a:t>
            </a:r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67D1103-DEE4-4CE8-97B7-BA2E2B037632}"/>
              </a:ext>
            </a:extLst>
          </p:cNvPr>
          <p:cNvGrpSpPr/>
          <p:nvPr/>
        </p:nvGrpSpPr>
        <p:grpSpPr>
          <a:xfrm>
            <a:off x="671063" y="1691143"/>
            <a:ext cx="10316146" cy="4322526"/>
            <a:chOff x="605075" y="1714859"/>
            <a:chExt cx="10316146" cy="432252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D1D8C61-728C-4603-B96F-58E4633CC415}"/>
                </a:ext>
              </a:extLst>
            </p:cNvPr>
            <p:cNvSpPr/>
            <p:nvPr/>
          </p:nvSpPr>
          <p:spPr>
            <a:xfrm>
              <a:off x="1403303" y="1714859"/>
              <a:ext cx="95179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rgbClr val="000000"/>
                  </a:solidFill>
                  <a:latin typeface="Courier New" panose="02070309020205020404" pitchFamily="49" charset="0"/>
                </a:rPr>
                <a:t>model.add(SimpleRNN(</a:t>
              </a:r>
              <a:r>
                <a:rPr lang="en-US" altLang="ko-KR">
                  <a:solidFill>
                    <a:srgbClr val="09885A"/>
                  </a:solidFill>
                  <a:latin typeface="Courier New" panose="02070309020205020404" pitchFamily="49" charset="0"/>
                </a:rPr>
                <a:t>4</a:t>
              </a:r>
              <a:r>
                <a:rPr lang="en-US" altLang="ko-KR">
                  <a:solidFill>
                    <a:srgbClr val="000000"/>
                  </a:solidFill>
                  <a:latin typeface="Courier New" panose="02070309020205020404" pitchFamily="49" charset="0"/>
                </a:rPr>
                <a:t>, input_shape=(</a:t>
              </a:r>
              <a:r>
                <a:rPr lang="en-US" altLang="ko-KR">
                  <a:solidFill>
                    <a:srgbClr val="09885A"/>
                  </a:solidFill>
                  <a:latin typeface="Courier New" panose="02070309020205020404" pitchFamily="49" charset="0"/>
                </a:rPr>
                <a:t>3</a:t>
              </a:r>
              <a:r>
                <a:rPr lang="en-US" altLang="ko-KR">
                  <a:solidFill>
                    <a:srgbClr val="000000"/>
                  </a:solidFill>
                  <a:latin typeface="Courier New" panose="02070309020205020404" pitchFamily="49" charset="0"/>
                </a:rPr>
                <a:t>, </a:t>
              </a:r>
              <a:r>
                <a:rPr lang="en-US" altLang="ko-KR">
                  <a:solidFill>
                    <a:srgbClr val="09885A"/>
                  </a:solidFill>
                  <a:latin typeface="Courier New" panose="02070309020205020404" pitchFamily="49" charset="0"/>
                </a:rPr>
                <a:t>2</a:t>
              </a:r>
              <a:r>
                <a:rPr lang="en-US" altLang="ko-KR">
                  <a:solidFill>
                    <a:srgbClr val="000000"/>
                  </a:solidFill>
                  <a:latin typeface="Courier New" panose="02070309020205020404" pitchFamily="49" charset="0"/>
                </a:rPr>
                <a:t>), return_sequences=</a:t>
              </a:r>
              <a:r>
                <a:rPr lang="en-US" altLang="ko-KR">
                  <a:solidFill>
                    <a:srgbClr val="0000FF"/>
                  </a:solidFill>
                  <a:latin typeface="Courier New" panose="02070309020205020404" pitchFamily="49" charset="0"/>
                </a:rPr>
                <a:t>True</a:t>
              </a:r>
              <a:r>
                <a:rPr lang="en-US" altLang="ko-KR">
                  <a:solidFill>
                    <a:srgbClr val="000000"/>
                  </a:solidFill>
                  <a:latin typeface="Courier New" panose="02070309020205020404" pitchFamily="49" charset="0"/>
                </a:rPr>
                <a:t>))</a:t>
              </a:r>
              <a:endParaRPr lang="en-US" altLang="ko-KR" b="0">
                <a:solidFill>
                  <a:srgbClr val="000000"/>
                </a:solidFill>
                <a:effectLst/>
                <a:latin typeface="Courier New" panose="02070309020205020404" pitchFamily="49" charset="0"/>
              </a:endParaRPr>
            </a:p>
          </p:txBody>
        </p:sp>
        <p:pic>
          <p:nvPicPr>
            <p:cNvPr id="3076" name="Picture 4" descr="Multiple output from SimpleRNN">
              <a:extLst>
                <a:ext uri="{FF2B5EF4-FFF2-40B4-BE49-F238E27FC236}">
                  <a16:creationId xmlns:a16="http://schemas.microsoft.com/office/drawing/2014/main" id="{0BE9139C-17CC-41BD-B0A8-7322188AE4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075" y="2405802"/>
              <a:ext cx="8945162" cy="3631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683215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BB4D4F6-6811-4BC3-B62D-9C763CD3A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8F0C57-A794-4F20-9FD4-5C305CBDF99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89614" y="844331"/>
            <a:ext cx="11545294" cy="5301738"/>
          </a:xfrm>
        </p:spPr>
        <p:txBody>
          <a:bodyPr/>
          <a:lstStyle/>
          <a:p>
            <a:r>
              <a:rPr lang="en-US" altLang="ko-KR"/>
              <a:t>Suppose we want to recognize entities in a text. </a:t>
            </a:r>
          </a:p>
          <a:p>
            <a:pPr lvl="1"/>
            <a:r>
              <a:rPr lang="en-US" altLang="ko-KR"/>
              <a:t>For example, in our text “I am Groot”, we want to identify “Groot” as a name.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57263ED-66C6-4D01-869A-A08CD35E3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RNN with TimeDistributed : Many-to-Many</a:t>
            </a:r>
            <a:endParaRPr lang="ko-KR" altLang="en-US"/>
          </a:p>
        </p:txBody>
      </p:sp>
      <p:pic>
        <p:nvPicPr>
          <p:cNvPr id="4098" name="Picture 2" descr="Identifying entity in text">
            <a:extLst>
              <a:ext uri="{FF2B5EF4-FFF2-40B4-BE49-F238E27FC236}">
                <a16:creationId xmlns:a16="http://schemas.microsoft.com/office/drawing/2014/main" id="{D4203120-6F83-4CB1-978B-673A23E6C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850" y="2965877"/>
            <a:ext cx="3390900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0042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BB4D4F6-6811-4BC3-B62D-9C763CD3A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57263ED-66C6-4D01-869A-A08CD35E3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(3) RNN: TimeDistributed Layer</a:t>
            </a:r>
            <a:endParaRPr lang="ko-KR" altLang="en-US"/>
          </a:p>
        </p:txBody>
      </p:sp>
      <p:pic>
        <p:nvPicPr>
          <p:cNvPr id="5122" name="Picture 2" descr="TimeDistributed Layer in Keras">
            <a:extLst>
              <a:ext uri="{FF2B5EF4-FFF2-40B4-BE49-F238E27FC236}">
                <a16:creationId xmlns:a16="http://schemas.microsoft.com/office/drawing/2014/main" id="{C2C72FBF-1661-47D7-9591-24F56109E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176" y="1903612"/>
            <a:ext cx="818197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81CFC6-9709-467F-82D8-6F463F475C73}"/>
              </a:ext>
            </a:extLst>
          </p:cNvPr>
          <p:cNvSpPr/>
          <p:nvPr/>
        </p:nvSpPr>
        <p:spPr>
          <a:xfrm>
            <a:off x="1041847" y="1031673"/>
            <a:ext cx="94864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model.add(SimpleRNN(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, input_shape=(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), return_sequences=</a:t>
            </a:r>
            <a:r>
              <a:rPr lang="en-US" altLang="ko-KR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model.add(TimeDistributed(Dense(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, activation=</a:t>
            </a:r>
            <a:r>
              <a:rPr lang="en-US" altLang="ko-KR">
                <a:solidFill>
                  <a:srgbClr val="A31515"/>
                </a:solidFill>
                <a:latin typeface="Courier New" panose="02070309020205020404" pitchFamily="49" charset="0"/>
              </a:rPr>
              <a:t>'softmax'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)))</a:t>
            </a:r>
            <a:endParaRPr lang="en-US" altLang="ko-KR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3548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56C47E-9D27-4E7E-9795-C76A51A11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E4F9A1-7396-4CA8-B6E1-C2B968262BE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/>
              <a:t>We can also stack multiple recurrent layers one after another in Keras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12671D9-D595-4662-B102-8A2230C48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RNN Stacking Layer : Deep but Many-to-One</a:t>
            </a:r>
            <a:endParaRPr lang="ko-KR" altLang="en-US"/>
          </a:p>
        </p:txBody>
      </p:sp>
      <p:pic>
        <p:nvPicPr>
          <p:cNvPr id="6153" name="Picture 9" descr="Behavior of Stacked RNNs in Keras">
            <a:extLst>
              <a:ext uri="{FF2B5EF4-FFF2-40B4-BE49-F238E27FC236}">
                <a16:creationId xmlns:a16="http://schemas.microsoft.com/office/drawing/2014/main" id="{89230105-284E-4F69-93EF-E7A8B4817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99"/>
          <a:stretch/>
        </p:blipFill>
        <p:spPr bwMode="auto">
          <a:xfrm>
            <a:off x="1995737" y="2381001"/>
            <a:ext cx="7055386" cy="3574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461EB5C-0097-487B-85EA-55D803D8EF21}"/>
              </a:ext>
            </a:extLst>
          </p:cNvPr>
          <p:cNvSpPr/>
          <p:nvPr/>
        </p:nvSpPr>
        <p:spPr>
          <a:xfrm>
            <a:off x="938151" y="1460780"/>
            <a:ext cx="101830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model.add(SimpleRNN(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, input_shape=(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), return_sequences=</a:t>
            </a:r>
            <a:r>
              <a:rPr lang="en-US" altLang="ko-KR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model.add(SimpleRNN(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  <a:endParaRPr lang="en-US" altLang="ko-KR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5436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D4973007-BA93-4173-8444-69BDB67B76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Let’s Code 2: </a:t>
            </a:r>
            <a:br>
              <a:rPr lang="en-US" altLang="ko-KR"/>
            </a:br>
            <a:r>
              <a:rPr lang="en-US" altLang="ko-KR"/>
              <a:t>LSTM</a:t>
            </a:r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9CDA0A1-978F-4A35-A0C2-75802823F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5595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2E312E-F9BB-44EE-9110-C1862DB3F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FD00747-01DC-432D-A68C-17EF8F610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LSTM Example : Parameters</a:t>
            </a:r>
            <a:endParaRPr lang="ko-KR" altLang="en-US"/>
          </a:p>
        </p:txBody>
      </p:sp>
      <p:pic>
        <p:nvPicPr>
          <p:cNvPr id="9218" name="Picture 2" descr="https://i.imgur.com/AEtXhKH.png">
            <a:extLst>
              <a:ext uri="{FF2B5EF4-FFF2-40B4-BE49-F238E27FC236}">
                <a16:creationId xmlns:a16="http://schemas.microsoft.com/office/drawing/2014/main" id="{3D50FA7A-5A8E-4B08-B5DD-2153E2789B8F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022" y="858082"/>
            <a:ext cx="9545488" cy="514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785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3D9A19C-9AA0-49D7-BEB5-65E501C72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C7F8B8-F972-4445-8AAB-3BD84AC31E7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/>
              <a:t>RNN can handle interactions more flexibly</a:t>
            </a:r>
          </a:p>
          <a:p>
            <a:r>
              <a:rPr lang="en-US" altLang="ko-KR"/>
              <a:t>they are applied in a step-by-step fashion to a sequential input</a:t>
            </a:r>
          </a:p>
          <a:p>
            <a:pPr lvl="1"/>
            <a:r>
              <a:rPr lang="en-US" altLang="ko-KR"/>
              <a:t>a sequence of words, characters, or something else</a:t>
            </a:r>
          </a:p>
          <a:p>
            <a:r>
              <a:rPr lang="en-US" altLang="ko-KR"/>
              <a:t>RNNs use a </a:t>
            </a:r>
            <a:r>
              <a:rPr lang="en-US" altLang="ko-KR">
                <a:solidFill>
                  <a:srgbClr val="FF0000"/>
                </a:solidFill>
              </a:rPr>
              <a:t>state</a:t>
            </a:r>
            <a:r>
              <a:rPr lang="en-US" altLang="ko-KR"/>
              <a:t> representing what has happened previously</a:t>
            </a:r>
          </a:p>
          <a:p>
            <a:pPr lvl="1"/>
            <a:r>
              <a:rPr lang="en-US" altLang="ko-KR"/>
              <a:t>after each step, a new state is computed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AE66925-39FE-4C8B-8B56-2457028FB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Recurrent NN for processing sequences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436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FE07956-3970-4DCE-9FB9-80413AA6F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7A7B0DD1-7253-426D-B616-94CBD4659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LSTM Example : </a:t>
            </a:r>
            <a:r>
              <a:rPr lang="en-US" altLang="ko-KR" b="0"/>
              <a:t>many-to-one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4785D0-0239-446B-9CB9-427D29C6F64F}"/>
              </a:ext>
            </a:extLst>
          </p:cNvPr>
          <p:cNvSpPr/>
          <p:nvPr/>
        </p:nvSpPr>
        <p:spPr>
          <a:xfrm>
            <a:off x="860474" y="1028343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/>
              <a:t>from keras.models import Model</a:t>
            </a:r>
          </a:p>
          <a:p>
            <a:r>
              <a:rPr lang="ko-KR" altLang="en-US"/>
              <a:t>from keras.layers import Input, Dense, LSTM</a:t>
            </a:r>
          </a:p>
          <a:p>
            <a:r>
              <a:rPr lang="ko-KR" altLang="en-US"/>
              <a:t>import numpy as np</a:t>
            </a:r>
          </a:p>
          <a:p>
            <a:endParaRPr lang="ko-KR" altLang="en-US"/>
          </a:p>
          <a:p>
            <a:r>
              <a:rPr lang="ko-KR" altLang="en-US"/>
              <a:t>x = np.array([[[1.], [2.], [3.], [4.], [5.]]])</a:t>
            </a:r>
          </a:p>
          <a:p>
            <a:r>
              <a:rPr lang="ko-KR" altLang="en-US"/>
              <a:t>y = np.array([[6.]])</a:t>
            </a:r>
          </a:p>
          <a:p>
            <a:endParaRPr lang="ko-KR" altLang="en-US"/>
          </a:p>
          <a:p>
            <a:r>
              <a:rPr lang="ko-KR" altLang="en-US"/>
              <a:t>xInput = Input(batch_shape=(None, 5, 1))</a:t>
            </a:r>
          </a:p>
          <a:p>
            <a:r>
              <a:rPr lang="ko-KR" altLang="en-US"/>
              <a:t>xLstm = LSTM(</a:t>
            </a:r>
            <a:r>
              <a:rPr lang="en-US" altLang="ko-KR"/>
              <a:t>3</a:t>
            </a:r>
            <a:r>
              <a:rPr lang="ko-KR" altLang="en-US"/>
              <a:t>)(xInput)</a:t>
            </a:r>
          </a:p>
          <a:p>
            <a:r>
              <a:rPr lang="ko-KR" altLang="en-US"/>
              <a:t>xOutput = Dense(1)(xLstm)</a:t>
            </a:r>
          </a:p>
          <a:p>
            <a:endParaRPr lang="ko-KR" altLang="en-US"/>
          </a:p>
          <a:p>
            <a:r>
              <a:rPr lang="ko-KR" altLang="en-US"/>
              <a:t>model = Model(xInput, xOutput)</a:t>
            </a:r>
          </a:p>
          <a:p>
            <a:r>
              <a:rPr lang="ko-KR" altLang="en-US"/>
              <a:t>model.compile(loss='mean_squared_error', optimizer='adam')</a:t>
            </a:r>
          </a:p>
          <a:p>
            <a:r>
              <a:rPr lang="ko-KR" altLang="en-US"/>
              <a:t>print(model.summary())</a:t>
            </a:r>
          </a:p>
          <a:p>
            <a:endParaRPr lang="ko-KR" altLang="en-US"/>
          </a:p>
          <a:p>
            <a:r>
              <a:rPr lang="ko-KR" altLang="en-US"/>
              <a:t>model.fit(x, y, epochs=50, batch_size=1, verbose=0)</a:t>
            </a:r>
          </a:p>
          <a:p>
            <a:r>
              <a:rPr lang="ko-KR" altLang="en-US"/>
              <a:t>model.predict(x, batch_size=1)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F2FFF8D-C8F1-4B84-8885-5488DC1FE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470" y="3361319"/>
            <a:ext cx="3942467" cy="227450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40222659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D7994A-1908-4D8E-9867-7FC43CDD4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39485C0-73F5-420F-A20C-04706C0F1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Unfolded LSTM : Many to One </a:t>
            </a:r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62D53D7-27FB-4ECD-9746-1590E01086E8}"/>
              </a:ext>
            </a:extLst>
          </p:cNvPr>
          <p:cNvGrpSpPr/>
          <p:nvPr/>
        </p:nvGrpSpPr>
        <p:grpSpPr>
          <a:xfrm>
            <a:off x="795531" y="948446"/>
            <a:ext cx="8521129" cy="5134617"/>
            <a:chOff x="823811" y="967300"/>
            <a:chExt cx="8521129" cy="5134617"/>
          </a:xfrm>
        </p:grpSpPr>
        <p:pic>
          <p:nvPicPr>
            <p:cNvPr id="7170" name="Picture 2" descr="https://mblogthumb-phinf.pstatic.net/MjAxOTA3MTlfMTI5/MDAxNTYzNDk2OTA4NzI3.5mWfukLo6DYL3bjRq-3LT4Vbz0USFWoiE6I71j2UWksg.Hf1Wkcv7o5QvVD_dIuY3z4zozXmOOvHUUNwTWoQ7DbQg.GIF.chunjein/1.gif?type=w2">
              <a:extLst>
                <a:ext uri="{FF2B5EF4-FFF2-40B4-BE49-F238E27FC236}">
                  <a16:creationId xmlns:a16="http://schemas.microsoft.com/office/drawing/2014/main" id="{605543E6-2612-4A02-B2EF-88827D72DE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8178" y="1585729"/>
              <a:ext cx="7216762" cy="3686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EAE9D79-47BB-4296-BE4B-543A4A49254C}"/>
                </a:ext>
              </a:extLst>
            </p:cNvPr>
            <p:cNvSpPr txBox="1"/>
            <p:nvPr/>
          </p:nvSpPr>
          <p:spPr>
            <a:xfrm>
              <a:off x="2525151" y="5732585"/>
              <a:ext cx="1925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5 input (time step)</a:t>
              </a:r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8FE61617-7C90-4A25-84A5-7D4D67B51315}"/>
                </a:ext>
              </a:extLst>
            </p:cNvPr>
            <p:cNvSpPr/>
            <p:nvPr/>
          </p:nvSpPr>
          <p:spPr>
            <a:xfrm>
              <a:off x="2440745" y="4895557"/>
              <a:ext cx="6260123" cy="37671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70B6054F-3727-47B3-811D-0CA8113732E6}"/>
                </a:ext>
              </a:extLst>
            </p:cNvPr>
            <p:cNvCxnSpPr>
              <a:stCxn id="5" idx="2"/>
              <a:endCxn id="4" idx="3"/>
            </p:cNvCxnSpPr>
            <p:nvPr/>
          </p:nvCxnSpPr>
          <p:spPr>
            <a:xfrm flipH="1">
              <a:off x="4450422" y="5272270"/>
              <a:ext cx="1120385" cy="6449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EB0D748-D1F0-4DB9-853B-7BC99DC78622}"/>
                </a:ext>
              </a:extLst>
            </p:cNvPr>
            <p:cNvSpPr/>
            <p:nvPr/>
          </p:nvSpPr>
          <p:spPr>
            <a:xfrm>
              <a:off x="2356339" y="3137479"/>
              <a:ext cx="1329397" cy="345623"/>
            </a:xfrm>
            <a:prstGeom prst="ellipse">
              <a:avLst/>
            </a:prstGeom>
            <a:solidFill>
              <a:srgbClr val="FF0000">
                <a:alpha val="1490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F616B2E-9B4F-4CFB-8ACB-265A2376D8A2}"/>
                </a:ext>
              </a:extLst>
            </p:cNvPr>
            <p:cNvSpPr/>
            <p:nvPr/>
          </p:nvSpPr>
          <p:spPr>
            <a:xfrm>
              <a:off x="3785723" y="3137478"/>
              <a:ext cx="1329397" cy="345623"/>
            </a:xfrm>
            <a:prstGeom prst="ellipse">
              <a:avLst/>
            </a:prstGeom>
            <a:solidFill>
              <a:srgbClr val="FF0000">
                <a:alpha val="1490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72196E3-39D8-490B-9DBE-F9E14167285F}"/>
                </a:ext>
              </a:extLst>
            </p:cNvPr>
            <p:cNvSpPr/>
            <p:nvPr/>
          </p:nvSpPr>
          <p:spPr>
            <a:xfrm>
              <a:off x="5071860" y="3137477"/>
              <a:ext cx="1329397" cy="345623"/>
            </a:xfrm>
            <a:prstGeom prst="ellipse">
              <a:avLst/>
            </a:prstGeom>
            <a:solidFill>
              <a:srgbClr val="FF0000">
                <a:alpha val="1490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973E20F-813D-4102-9F94-D47B46390C0A}"/>
                </a:ext>
              </a:extLst>
            </p:cNvPr>
            <p:cNvSpPr/>
            <p:nvPr/>
          </p:nvSpPr>
          <p:spPr>
            <a:xfrm>
              <a:off x="6274648" y="3137477"/>
              <a:ext cx="1329397" cy="345623"/>
            </a:xfrm>
            <a:prstGeom prst="ellipse">
              <a:avLst/>
            </a:prstGeom>
            <a:solidFill>
              <a:srgbClr val="FF0000">
                <a:alpha val="1490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C701838-D164-4FF4-B096-98659A4E9AED}"/>
                </a:ext>
              </a:extLst>
            </p:cNvPr>
            <p:cNvSpPr/>
            <p:nvPr/>
          </p:nvSpPr>
          <p:spPr>
            <a:xfrm>
              <a:off x="7434176" y="3137476"/>
              <a:ext cx="1329397" cy="345623"/>
            </a:xfrm>
            <a:prstGeom prst="ellipse">
              <a:avLst/>
            </a:prstGeom>
            <a:solidFill>
              <a:srgbClr val="FF0000">
                <a:alpha val="1490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0D4617-45C1-4D9D-AE50-AF192C553B97}"/>
                </a:ext>
              </a:extLst>
            </p:cNvPr>
            <p:cNvSpPr txBox="1"/>
            <p:nvPr/>
          </p:nvSpPr>
          <p:spPr>
            <a:xfrm>
              <a:off x="842041" y="3111112"/>
              <a:ext cx="11235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3 neurons</a:t>
              </a: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0103C00-6A37-4F8A-8E94-3423C3B71A35}"/>
                </a:ext>
              </a:extLst>
            </p:cNvPr>
            <p:cNvSpPr/>
            <p:nvPr/>
          </p:nvSpPr>
          <p:spPr>
            <a:xfrm>
              <a:off x="823811" y="967300"/>
              <a:ext cx="27302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rgbClr val="C00000"/>
                  </a:solidFill>
                  <a:latin typeface="Arial" panose="020B0604020202020204" pitchFamily="34" charset="0"/>
                </a:rPr>
                <a:t>return_sequences=False</a:t>
              </a:r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63FA39-EB94-4868-8968-8787C2A0448D}"/>
                </a:ext>
              </a:extLst>
            </p:cNvPr>
            <p:cNvSpPr/>
            <p:nvPr/>
          </p:nvSpPr>
          <p:spPr>
            <a:xfrm>
              <a:off x="3316997" y="1598360"/>
              <a:ext cx="3810001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rgbClr val="000000"/>
                  </a:solidFill>
                  <a:latin typeface="noto"/>
                </a:rPr>
                <a:t>The cost is calculated once, and the error is propagated to the end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5009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FA0F15-6C01-4495-96FB-E9D673564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A4D192E-15D1-4633-BC14-D2F7B7C4B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LSTM </a:t>
            </a:r>
            <a:r>
              <a:rPr lang="en-US" altLang="ko-KR" b="0"/>
              <a:t>many-to-many with TimeDistributed Layer 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CAA79E-94A5-4DA7-BBA9-DEECEBCC13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02"/>
          <a:stretch/>
        </p:blipFill>
        <p:spPr>
          <a:xfrm>
            <a:off x="4702786" y="1068096"/>
            <a:ext cx="7064839" cy="15240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6AB48A8-B91B-4A8B-8D3C-285D6EC1B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717" y="2904613"/>
            <a:ext cx="5331437" cy="31410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B9C86A0-24E0-448D-BE6B-006A1A08E5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960" b="52630"/>
          <a:stretch/>
        </p:blipFill>
        <p:spPr>
          <a:xfrm>
            <a:off x="670266" y="1068096"/>
            <a:ext cx="3747208" cy="1542684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02C3F8DC-12EA-4BE6-91D6-930225C0FB9A}"/>
              </a:ext>
            </a:extLst>
          </p:cNvPr>
          <p:cNvGrpSpPr/>
          <p:nvPr/>
        </p:nvGrpSpPr>
        <p:grpSpPr>
          <a:xfrm>
            <a:off x="3669322" y="3742007"/>
            <a:ext cx="6832661" cy="896870"/>
            <a:chOff x="3669322" y="3742007"/>
            <a:chExt cx="6832661" cy="896870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7B00015F-5BCA-467D-A7C9-BEE49C0B0255}"/>
                </a:ext>
              </a:extLst>
            </p:cNvPr>
            <p:cNvSpPr/>
            <p:nvPr/>
          </p:nvSpPr>
          <p:spPr>
            <a:xfrm flipH="1">
              <a:off x="4529798" y="4199207"/>
              <a:ext cx="576774" cy="37279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CF30F9-1971-4474-82BA-0272FE839A71}"/>
                </a:ext>
              </a:extLst>
            </p:cNvPr>
            <p:cNvSpPr txBox="1"/>
            <p:nvPr/>
          </p:nvSpPr>
          <p:spPr>
            <a:xfrm>
              <a:off x="7526215" y="4269545"/>
              <a:ext cx="19351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Final Output is 5x1</a:t>
              </a:r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42F04CA-DA41-4666-98FB-415CB91C7E05}"/>
                </a:ext>
              </a:extLst>
            </p:cNvPr>
            <p:cNvSpPr txBox="1"/>
            <p:nvPr/>
          </p:nvSpPr>
          <p:spPr>
            <a:xfrm>
              <a:off x="7589519" y="3742007"/>
              <a:ext cx="2912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LSTM Output is 5x3(neurons)</a:t>
              </a:r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35A7031F-64F4-4EAA-BC56-19CD253F08E7}"/>
                </a:ext>
              </a:extLst>
            </p:cNvPr>
            <p:cNvSpPr/>
            <p:nvPr/>
          </p:nvSpPr>
          <p:spPr>
            <a:xfrm flipH="1">
              <a:off x="3669322" y="3819377"/>
              <a:ext cx="1226234" cy="307147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연결선: 꺾임 11">
              <a:extLst>
                <a:ext uri="{FF2B5EF4-FFF2-40B4-BE49-F238E27FC236}">
                  <a16:creationId xmlns:a16="http://schemas.microsoft.com/office/drawing/2014/main" id="{08A89C83-E39C-4970-A414-192FAC150D08}"/>
                </a:ext>
              </a:extLst>
            </p:cNvPr>
            <p:cNvCxnSpPr>
              <a:cxnSpLocks/>
              <a:stCxn id="10" idx="0"/>
              <a:endCxn id="9" idx="0"/>
            </p:cNvCxnSpPr>
            <p:nvPr/>
          </p:nvCxnSpPr>
          <p:spPr>
            <a:xfrm rot="5400000" flipH="1" flipV="1">
              <a:off x="6625410" y="1399036"/>
              <a:ext cx="77370" cy="4763312"/>
            </a:xfrm>
            <a:prstGeom prst="bentConnector3">
              <a:avLst>
                <a:gd name="adj1" fmla="val 1086393"/>
              </a:avLst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57164896-BA5D-4E6E-9FAC-5B80327421B5}"/>
                </a:ext>
              </a:extLst>
            </p:cNvPr>
            <p:cNvCxnSpPr>
              <a:cxnSpLocks/>
              <a:stCxn id="7" idx="2"/>
              <a:endCxn id="8" idx="2"/>
            </p:cNvCxnSpPr>
            <p:nvPr/>
          </p:nvCxnSpPr>
          <p:spPr>
            <a:xfrm rot="16200000" flipH="1">
              <a:off x="6622548" y="2767637"/>
              <a:ext cx="66876" cy="3675603"/>
            </a:xfrm>
            <a:prstGeom prst="bentConnector3">
              <a:avLst>
                <a:gd name="adj1" fmla="val 441827"/>
              </a:avLst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3405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8B4DC8A-A12D-426A-A204-82040D9C3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2007"/>
            <a:ext cx="12192000" cy="620599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94155C4-45FD-4A78-B5E9-F5C96196987F}"/>
              </a:ext>
            </a:extLst>
          </p:cNvPr>
          <p:cNvGrpSpPr/>
          <p:nvPr/>
        </p:nvGrpSpPr>
        <p:grpSpPr>
          <a:xfrm>
            <a:off x="2462254" y="888355"/>
            <a:ext cx="9144000" cy="2396934"/>
            <a:chOff x="1524000" y="188640"/>
            <a:chExt cx="9144000" cy="2396934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9408368" y="2187791"/>
              <a:ext cx="1259632" cy="1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1524000" y="1062787"/>
              <a:ext cx="5471592" cy="0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215680" y="476674"/>
              <a:ext cx="12234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en-US" altLang="ko-KR" sz="3600">
                  <a:solidFill>
                    <a:srgbClr val="4472C4">
                      <a:lumMod val="75000"/>
                    </a:srgb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2022</a:t>
              </a:r>
              <a:endParaRPr lang="ko-KR" altLang="en-US" sz="3600" dirty="0">
                <a:solidFill>
                  <a:srgbClr val="4472C4">
                    <a:lumMod val="75000"/>
                  </a:srgb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99449" y="1062789"/>
              <a:ext cx="27005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914400" latinLnBrk="1">
                <a:defRPr/>
              </a:pPr>
              <a:r>
                <a:rPr lang="en-US" altLang="ko-KR" sz="1600" dirty="0">
                  <a:solidFill>
                    <a:srgbClr val="4472C4">
                      <a:lumMod val="75000"/>
                    </a:srgbClr>
                  </a:solidFill>
                  <a:latin typeface="Arial" panose="020B0604020202020204" pitchFamily="34" charset="0"/>
                  <a:ea typeface="나눔스퀘어 Bold" panose="020B0600000101010101" pitchFamily="50" charset="-127"/>
                  <a:cs typeface="Arial" panose="020B0604020202020204" pitchFamily="34" charset="0"/>
                </a:rPr>
                <a:t>Korea Institute of Science</a:t>
              </a:r>
            </a:p>
            <a:p>
              <a:pPr algn="r" defTabSz="914400" latinLnBrk="1">
                <a:defRPr/>
              </a:pPr>
              <a:r>
                <a:rPr lang="en-US" altLang="ko-KR" sz="1600" dirty="0">
                  <a:solidFill>
                    <a:srgbClr val="4472C4">
                      <a:lumMod val="75000"/>
                    </a:srgbClr>
                  </a:solidFill>
                  <a:latin typeface="Arial" panose="020B0604020202020204" pitchFamily="34" charset="0"/>
                  <a:ea typeface="나눔스퀘어 Bold" panose="020B0600000101010101" pitchFamily="50" charset="-127"/>
                  <a:cs typeface="Arial" panose="020B0604020202020204" pitchFamily="34" charset="0"/>
                </a:rPr>
                <a:t>and Technology Information</a:t>
              </a:r>
              <a:endParaRPr lang="ko-KR" altLang="en-US" sz="1600" dirty="0">
                <a:solidFill>
                  <a:srgbClr val="4472C4">
                    <a:lumMod val="75000"/>
                  </a:srgbClr>
                </a:solidFill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831783" y="646582"/>
              <a:ext cx="2800767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en-US" altLang="ko-KR" sz="12000" b="1" dirty="0">
                  <a:solidFill>
                    <a:srgbClr val="4472C4">
                      <a:lumMod val="75000"/>
                    </a:srgbClr>
                  </a:solidFill>
                  <a:latin typeface="Agency FB" panose="020B0503020202020204" pitchFamily="34" charset="0"/>
                  <a:ea typeface="맑은 고딕" panose="020B0503020000020004" pitchFamily="50" charset="-127"/>
                </a:rPr>
                <a:t>KISTI</a:t>
              </a:r>
              <a:endParaRPr lang="ko-KR" altLang="en-US" sz="12000" b="1" dirty="0">
                <a:solidFill>
                  <a:srgbClr val="4472C4">
                    <a:lumMod val="75000"/>
                  </a:srgbClr>
                </a:solidFill>
                <a:latin typeface="Agency FB" panose="020B0503020202020204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373CB1-7EBC-4101-AFB2-C98478F65995}"/>
                </a:ext>
              </a:extLst>
            </p:cNvPr>
            <p:cNvSpPr txBox="1"/>
            <p:nvPr/>
          </p:nvSpPr>
          <p:spPr>
            <a:xfrm>
              <a:off x="6816080" y="188640"/>
              <a:ext cx="168988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en-US" altLang="ko-KR" sz="5400" b="1" dirty="0">
                  <a:solidFill>
                    <a:srgbClr val="C00000">
                      <a:alpha val="75000"/>
                    </a:srgbClr>
                  </a:solidFill>
                  <a:latin typeface="Agency FB" panose="020B0503020202020204" pitchFamily="34" charset="0"/>
                  <a:ea typeface="맑은 고딕" panose="020B0503020000020004" pitchFamily="50" charset="-127"/>
                </a:rPr>
                <a:t>TRUST</a:t>
              </a:r>
              <a:endParaRPr lang="ko-KR" altLang="en-US" sz="5400" b="1" dirty="0">
                <a:solidFill>
                  <a:srgbClr val="C00000">
                    <a:alpha val="75000"/>
                  </a:srgbClr>
                </a:solidFill>
                <a:latin typeface="Agency FB" panose="020B0503020202020204" pitchFamily="34" charset="0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5658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2212A5B-F6F3-45D1-8835-737992A66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06AE159-3581-4678-BD71-55FBE7AC66C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1866270" y="844550"/>
            <a:ext cx="8591222" cy="5302250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8F25029B-2BC6-49E4-A4A3-848962267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Different Types of Sequence Modeling Tasks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136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3D9A19C-9AA0-49D7-BEB5-65E501C72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13DAE57-CF21-4648-9460-D2099BC4A45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3544445" y="1090231"/>
            <a:ext cx="5141180" cy="4469321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EAE66925-39FE-4C8B-8B56-2457028FB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RNN example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0B0B66-94A9-4518-9CE3-203D2DE42F17}"/>
              </a:ext>
            </a:extLst>
          </p:cNvPr>
          <p:cNvSpPr txBox="1"/>
          <p:nvPr/>
        </p:nvSpPr>
        <p:spPr>
          <a:xfrm>
            <a:off x="1801368" y="5775656"/>
            <a:ext cx="8779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image borrowed from </a:t>
            </a:r>
            <a:r>
              <a:rPr lang="en-US" altLang="ko-KR" sz="1600">
                <a:solidFill>
                  <a:srgbClr val="00B0F0"/>
                </a:solidFill>
              </a:rPr>
              <a:t>Richard Johansson</a:t>
            </a:r>
            <a:r>
              <a:rPr lang="en-US" altLang="ko-KR" sz="1600"/>
              <a:t> (</a:t>
            </a:r>
            <a:r>
              <a:rPr lang="en-US" altLang="ko-KR" sz="1600" i="1"/>
              <a:t>Chalmers Technical University and University of Gothenburg)</a:t>
            </a:r>
            <a:endParaRPr lang="ko-KR" altLang="en-US" sz="16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6046AF-E026-4034-A5C8-6D4A102CC5F0}"/>
              </a:ext>
            </a:extLst>
          </p:cNvPr>
          <p:cNvSpPr/>
          <p:nvPr/>
        </p:nvSpPr>
        <p:spPr>
          <a:xfrm>
            <a:off x="918926" y="874127"/>
            <a:ext cx="4770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https://chalmers.instructure.com/courses/16100</a:t>
            </a:r>
          </a:p>
        </p:txBody>
      </p:sp>
    </p:spTree>
    <p:extLst>
      <p:ext uri="{BB962C8B-B14F-4D97-AF65-F5344CB8AC3E}">
        <p14:creationId xmlns:p14="http://schemas.microsoft.com/office/powerpoint/2010/main" val="1515673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3D9A19C-9AA0-49D7-BEB5-65E501C72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788E70B-D562-4E66-808F-B63F744D2C7F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388938" y="1787355"/>
            <a:ext cx="11545887" cy="3416640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EAE66925-39FE-4C8B-8B56-2457028FB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training RNNs: backpropagation through time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E17EF5-7588-444C-AFDA-01CAD42B4A83}"/>
              </a:ext>
            </a:extLst>
          </p:cNvPr>
          <p:cNvSpPr txBox="1"/>
          <p:nvPr/>
        </p:nvSpPr>
        <p:spPr>
          <a:xfrm>
            <a:off x="1706482" y="5791046"/>
            <a:ext cx="8779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image borrowed from </a:t>
            </a:r>
            <a:r>
              <a:rPr lang="en-US" altLang="ko-KR" sz="1600">
                <a:solidFill>
                  <a:srgbClr val="00B0F0"/>
                </a:solidFill>
              </a:rPr>
              <a:t>Richard Johansson</a:t>
            </a:r>
            <a:r>
              <a:rPr lang="en-US" altLang="ko-KR" sz="1600"/>
              <a:t> (</a:t>
            </a:r>
            <a:r>
              <a:rPr lang="en-US" altLang="ko-KR" sz="1600" i="1"/>
              <a:t>Chalmers Technical University and University of Gothenburg)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2083618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3D9A19C-9AA0-49D7-BEB5-65E501C72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C7F8B8-F972-4445-8AAB-3BD84AC31E7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89615" y="844331"/>
            <a:ext cx="11545294" cy="5301738"/>
          </a:xfrm>
        </p:spPr>
        <p:txBody>
          <a:bodyPr/>
          <a:lstStyle/>
          <a:p>
            <a:r>
              <a:rPr lang="en-US" altLang="ko-KR"/>
              <a:t>the simple RNN looks similar to a feedforward NN</a:t>
            </a:r>
          </a:p>
          <a:p>
            <a:pPr lvl="1"/>
            <a:r>
              <a:rPr lang="en-US" altLang="ko-KR"/>
              <a:t>the next state is computed like a hidden layer in a feedforward NN</a:t>
            </a:r>
          </a:p>
          <a:p>
            <a:pPr lvl="1"/>
            <a:r>
              <a:rPr lang="en-US" altLang="ko-KR"/>
              <a:t>the output is identical to the state representation: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AE66925-39FE-4C8B-8B56-2457028FB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simple RNN implementation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C403C2-7CA2-4CFC-8154-1E9F3AA34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507" y="2191418"/>
            <a:ext cx="3990975" cy="25146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FC92A14A-03C7-4C31-8DB0-3A4223A052D9}"/>
              </a:ext>
            </a:extLst>
          </p:cNvPr>
          <p:cNvGrpSpPr/>
          <p:nvPr/>
        </p:nvGrpSpPr>
        <p:grpSpPr>
          <a:xfrm>
            <a:off x="1222057" y="2049067"/>
            <a:ext cx="5878653" cy="3458211"/>
            <a:chOff x="1222057" y="2049067"/>
            <a:chExt cx="5878653" cy="345821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BB140B5-9831-40EE-9CBB-75A117574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2057" y="3448718"/>
              <a:ext cx="5878653" cy="114080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AB40EAC-048B-4777-AA16-F628F5E66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88985" y="2049067"/>
              <a:ext cx="1438275" cy="895350"/>
            </a:xfrm>
            <a:prstGeom prst="rect">
              <a:avLst/>
            </a:prstGeom>
          </p:spPr>
        </p:pic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53978E0-3C23-444D-B820-302D46661502}"/>
                </a:ext>
              </a:extLst>
            </p:cNvPr>
            <p:cNvSpPr/>
            <p:nvPr/>
          </p:nvSpPr>
          <p:spPr>
            <a:xfrm>
              <a:off x="2313432" y="3696556"/>
              <a:ext cx="393192" cy="60350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61BBD6-101E-42F1-A31B-578497A8798E}"/>
                </a:ext>
              </a:extLst>
            </p:cNvPr>
            <p:cNvSpPr txBox="1"/>
            <p:nvPr/>
          </p:nvSpPr>
          <p:spPr>
            <a:xfrm>
              <a:off x="1222057" y="5137946"/>
              <a:ext cx="2602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actication is typically tanh</a:t>
              </a:r>
              <a:endParaRPr lang="ko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71071D12-9332-4B6C-B6B9-617F6818B339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2510028" y="4300060"/>
              <a:ext cx="13443" cy="83788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7A43241F-977B-407F-BE87-6371A46A9492}"/>
                </a:ext>
              </a:extLst>
            </p:cNvPr>
            <p:cNvSpPr/>
            <p:nvPr/>
          </p:nvSpPr>
          <p:spPr>
            <a:xfrm>
              <a:off x="1395793" y="3787259"/>
              <a:ext cx="393192" cy="60350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64C4C18C-D8D0-48E5-A0B8-CAC41C197F77}"/>
                </a:ext>
              </a:extLst>
            </p:cNvPr>
            <p:cNvCxnSpPr>
              <a:cxnSpLocks/>
              <a:stCxn id="14" idx="0"/>
              <a:endCxn id="16" idx="2"/>
            </p:cNvCxnSpPr>
            <p:nvPr/>
          </p:nvCxnSpPr>
          <p:spPr>
            <a:xfrm flipV="1">
              <a:off x="1592389" y="2777646"/>
              <a:ext cx="1310831" cy="100961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783CF7C9-92E4-4C00-AF91-6DD6C2894D5A}"/>
                </a:ext>
              </a:extLst>
            </p:cNvPr>
            <p:cNvSpPr/>
            <p:nvPr/>
          </p:nvSpPr>
          <p:spPr>
            <a:xfrm>
              <a:off x="2706624" y="2174142"/>
              <a:ext cx="393192" cy="603504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6080E65-C0E5-4F32-9D57-0C3C62B9B6D7}"/>
              </a:ext>
            </a:extLst>
          </p:cNvPr>
          <p:cNvSpPr txBox="1"/>
          <p:nvPr/>
        </p:nvSpPr>
        <p:spPr>
          <a:xfrm>
            <a:off x="1706482" y="5791046"/>
            <a:ext cx="8779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image borrowed from </a:t>
            </a:r>
            <a:r>
              <a:rPr lang="en-US" altLang="ko-KR" sz="1600">
                <a:solidFill>
                  <a:srgbClr val="00B0F0"/>
                </a:solidFill>
              </a:rPr>
              <a:t>Richard Johansson</a:t>
            </a:r>
            <a:r>
              <a:rPr lang="en-US" altLang="ko-KR" sz="1600"/>
              <a:t> (</a:t>
            </a:r>
            <a:r>
              <a:rPr lang="en-US" altLang="ko-KR" sz="1600" i="1"/>
              <a:t>Chalmers Technical University and University of Gothenburg)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4161969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7202</TotalTime>
  <Words>1737</Words>
  <Application>Microsoft Office PowerPoint</Application>
  <PresentationFormat>와이드스크린</PresentationFormat>
  <Paragraphs>259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70" baseType="lpstr">
      <vt:lpstr>Apple SD Gothic Neo</vt:lpstr>
      <vt:lpstr>-apple-system</vt:lpstr>
      <vt:lpstr>KoPubWorld돋움체 Bold</vt:lpstr>
      <vt:lpstr>KoPub돋움체 Bold</vt:lpstr>
      <vt:lpstr>noto</vt:lpstr>
      <vt:lpstr>나눔바른고딕</vt:lpstr>
      <vt:lpstr>나눔스퀘어</vt:lpstr>
      <vt:lpstr>나눔스퀘어 Bold</vt:lpstr>
      <vt:lpstr>나눔스퀘어 ExtraBold</vt:lpstr>
      <vt:lpstr>나눔스퀘어라운드 Bold</vt:lpstr>
      <vt:lpstr>맑은 고딕</vt:lpstr>
      <vt:lpstr>Agency FB</vt:lpstr>
      <vt:lpstr>Arial</vt:lpstr>
      <vt:lpstr>Calibri</vt:lpstr>
      <vt:lpstr>Courier New</vt:lpstr>
      <vt:lpstr>Wingdings</vt:lpstr>
      <vt:lpstr>Office 테마</vt:lpstr>
      <vt:lpstr>PowerPoint 프레젠테이션</vt:lpstr>
      <vt:lpstr>Overview of Course</vt:lpstr>
      <vt:lpstr>Reference Materials </vt:lpstr>
      <vt:lpstr>Reviewing the last class: RNN</vt:lpstr>
      <vt:lpstr>Recurrent NN for processing sequences</vt:lpstr>
      <vt:lpstr>Different Types of Sequence Modeling Tasks</vt:lpstr>
      <vt:lpstr>RNN example</vt:lpstr>
      <vt:lpstr>training RNNs: backpropagation through time</vt:lpstr>
      <vt:lpstr>simple RNN implementation</vt:lpstr>
      <vt:lpstr>backpropagation through time</vt:lpstr>
      <vt:lpstr>simple RNNs have a drawback</vt:lpstr>
      <vt:lpstr>Solutions to the vanishing/exploding gradient problems</vt:lpstr>
      <vt:lpstr>Long-Short Term Memory (장단기 메모리)</vt:lpstr>
      <vt:lpstr>LSTM Tasks  and Usage Over Time : 2022</vt:lpstr>
      <vt:lpstr>Long-short term memory (LSTM)</vt:lpstr>
      <vt:lpstr>Cell states and Gates</vt:lpstr>
      <vt:lpstr>Understanding the roles played by gates in LSTM</vt:lpstr>
      <vt:lpstr>gating</vt:lpstr>
      <vt:lpstr>LSTM : Cell state and hidden state </vt:lpstr>
      <vt:lpstr>Gated Recurrent Units (GRU)</vt:lpstr>
      <vt:lpstr>Gated Recurrent Units (GRU, 게이트 순환 유닛) </vt:lpstr>
      <vt:lpstr>limitations of RNNs</vt:lpstr>
      <vt:lpstr> Simple LSTM layer</vt:lpstr>
      <vt:lpstr>RNN Sliding window size and horizon</vt:lpstr>
      <vt:lpstr>Data windowing</vt:lpstr>
      <vt:lpstr>Many-to-One RNN Data Structure </vt:lpstr>
      <vt:lpstr>LSTM Parameters</vt:lpstr>
      <vt:lpstr>return_sequences=False (the default)</vt:lpstr>
      <vt:lpstr>return_sequences=True</vt:lpstr>
      <vt:lpstr>a sequence modeling problem :  predict the next word</vt:lpstr>
      <vt:lpstr>Why Sequence Models?</vt:lpstr>
      <vt:lpstr>Why Sequence Models?</vt:lpstr>
      <vt:lpstr>Why Sequence Models?</vt:lpstr>
      <vt:lpstr>Why Sequence Models? Bag of words</vt:lpstr>
      <vt:lpstr>Why Sequence Models?</vt:lpstr>
      <vt:lpstr>Why Sequence Models?</vt:lpstr>
      <vt:lpstr>Why Sequence Models?</vt:lpstr>
      <vt:lpstr>Why Sequence Models?</vt:lpstr>
      <vt:lpstr>A Visual Guide to Recurrent Layers in Keras </vt:lpstr>
      <vt:lpstr>RNN: Single Output</vt:lpstr>
      <vt:lpstr>SimpleRNN (1)</vt:lpstr>
      <vt:lpstr>SimpleRNN : Many-to-One</vt:lpstr>
      <vt:lpstr>SimpleRNN (3) : return_sequences=True</vt:lpstr>
      <vt:lpstr>RNN with return_sequences : Many-to-Many</vt:lpstr>
      <vt:lpstr>RNN with TimeDistributed : Many-to-Many</vt:lpstr>
      <vt:lpstr>(3) RNN: TimeDistributed Layer</vt:lpstr>
      <vt:lpstr>RNN Stacking Layer : Deep but Many-to-One</vt:lpstr>
      <vt:lpstr>Let’s Code 2:  LSTM</vt:lpstr>
      <vt:lpstr>LSTM Example : Parameters</vt:lpstr>
      <vt:lpstr>LSTM Example : many-to-one</vt:lpstr>
      <vt:lpstr>Unfolded LSTM : Many to One </vt:lpstr>
      <vt:lpstr>LSTM many-to-many with TimeDistributed Layer 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1강: 기계학습 생태계의 이해</dc:title>
  <dc:creator>acorn@kisti.re.kr</dc:creator>
  <cp:lastModifiedBy>admin</cp:lastModifiedBy>
  <cp:revision>469</cp:revision>
  <dcterms:created xsi:type="dcterms:W3CDTF">2020-07-02T00:50:42Z</dcterms:created>
  <dcterms:modified xsi:type="dcterms:W3CDTF">2022-11-02T02:01:57Z</dcterms:modified>
</cp:coreProperties>
</file>